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561" r:id="rId5"/>
    <p:sldId id="2562" r:id="rId6"/>
    <p:sldId id="2563" r:id="rId7"/>
    <p:sldId id="2564" r:id="rId8"/>
    <p:sldId id="2565" r:id="rId9"/>
    <p:sldId id="2570" r:id="rId10"/>
    <p:sldId id="2571" r:id="rId11"/>
    <p:sldId id="2566" r:id="rId12"/>
    <p:sldId id="2572" r:id="rId13"/>
    <p:sldId id="2568" r:id="rId14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learFarm" id="{88DBDB86-1321-4011-9459-2AF65391126E}">
          <p14:sldIdLst>
            <p14:sldId id="2561"/>
          </p14:sldIdLst>
        </p14:section>
        <p14:section name="Introduzione alla Blockchain in Agricoltura" id="{1C94208D-F47A-46A9-A44E-73EE6ECF2ED7}">
          <p14:sldIdLst>
            <p14:sldId id="2562"/>
            <p14:sldId id="2563"/>
          </p14:sldIdLst>
        </p14:section>
        <p14:section name="Applicazioni pratiche della Blockchain nel settore agrario" id="{11486363-0BC6-4BFA-808A-EB6BF1060D79}">
          <p14:sldIdLst>
            <p14:sldId id="2564"/>
            <p14:sldId id="2565"/>
          </p14:sldIdLst>
        </p14:section>
        <p14:section name="Archittettura del sistema" id="{14547E13-D656-470B-A1E8-63AD607C9D1A}">
          <p14:sldIdLst>
            <p14:sldId id="2570"/>
            <p14:sldId id="2571"/>
          </p14:sldIdLst>
        </p14:section>
        <p14:section name="Benefici e sfide" id="{4A8DF76F-AC35-49D8-8ED8-7B2A1D9A3B41}">
          <p14:sldIdLst>
            <p14:sldId id="2566"/>
            <p14:sldId id="2572"/>
            <p14:sldId id="25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5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jpe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7590E-B85C-49D5-8C46-9BB79000F329}" type="datetimeFigureOut">
              <a:t>28/11/2025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44D5-5438-40FB-873D-A94C0D0953FD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72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Il contenuto generato dall'IA potrebbe non essere corretto.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30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Le sfide principali nell'implementazione della blockchain in agricoltura sono: 1) Costi iniziali elevati per infrastrutture e formazione; 2) Complessità tecnologica, che richiede competenze digitali avanzate; 3) Problemi di scalabilità e performance per gestire grandi volumi di dati; 4) Limitata connettività nelle aree rurali, che ostacola l'uso di piattaforme decentralizzate; 5) Mancanza di standard comuni e interoperabilità tra diverse soluzioni; 6) Aspetti legali e normativi, come la conformità al GDPR e alle norme sulla sicurezza alimentare; 7) Resistenza culturale da parte degli operatori agricoli, che possono essere diffidenti verso tecnologie complesse. Superare queste sfide è fondamentale per sfruttare appieno i vantaggi della blockchain in agricoltura.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00C05-788D-473F-ABA2-00E0A78E985D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14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Cos'è la Blockchain e perché è rilevante per l'agricoltura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277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La blockchain è una tecnologia di registro distribuito che consente di archiviare dati in modo sicuro, trasparente e immutabile. In ambito agricolo, questa tecnologia assume un ruolo strategico per garantire la tracciabilità dei prodotti, la sicurezza alimentare e la fiducia dei consumatori. Grazie alla blockchain, ogni fase della filiera – dalla semina alla distribuzione – può essere registrata in modo verificabile, riducendo il rischio di frodi e contraffazioni. Inoltre, la decentralizzazione elimina la necessità di intermediari, abbassando i costi e aumentando l'efficienza. L'adozione della blockchain in agricoltura non è solo una questione tecnologica, ma anche un passo verso una maggiore sostenibilità e trasparenza, elementi sempre più richiesti dai mercati globali e dai consumatori attenti alla provenienza dei prodotti.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15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Tracciabilità, certificazioni e smart contract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89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Una delle </a:t>
            </a:r>
            <a:r>
              <a:rPr lang="en-US" dirty="0" err="1"/>
              <a:t>applicazioni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significative della blockchain in </a:t>
            </a:r>
            <a:r>
              <a:rPr lang="en-US" dirty="0" err="1"/>
              <a:t>agricoltura</a:t>
            </a:r>
            <a:r>
              <a:rPr lang="en-US" dirty="0"/>
              <a:t> è la </a:t>
            </a:r>
            <a:r>
              <a:rPr lang="en-US" dirty="0" err="1"/>
              <a:t>tracciabilità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prodotti</a:t>
            </a:r>
            <a:r>
              <a:rPr lang="en-US" dirty="0"/>
              <a:t>. Ogni lotto di </a:t>
            </a:r>
            <a:r>
              <a:rPr lang="en-US" dirty="0" err="1"/>
              <a:t>produzione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registrato</a:t>
            </a:r>
            <a:r>
              <a:rPr lang="en-US" dirty="0"/>
              <a:t> con </a:t>
            </a:r>
            <a:r>
              <a:rPr lang="en-US" dirty="0" err="1"/>
              <a:t>informazioni</a:t>
            </a:r>
            <a:r>
              <a:rPr lang="en-US" dirty="0"/>
              <a:t> </a:t>
            </a:r>
            <a:r>
              <a:rPr lang="en-US" dirty="0" err="1"/>
              <a:t>dettagliate</a:t>
            </a:r>
            <a:r>
              <a:rPr lang="en-US" dirty="0"/>
              <a:t> come origine, data di </a:t>
            </a:r>
            <a:r>
              <a:rPr lang="en-US" dirty="0" err="1"/>
              <a:t>raccolta</a:t>
            </a:r>
            <a:r>
              <a:rPr lang="en-US" dirty="0"/>
              <a:t>, </a:t>
            </a:r>
            <a:r>
              <a:rPr lang="en-US" dirty="0" err="1"/>
              <a:t>metodi</a:t>
            </a:r>
            <a:r>
              <a:rPr lang="en-US" dirty="0"/>
              <a:t> di </a:t>
            </a:r>
            <a:r>
              <a:rPr lang="en-US" dirty="0" err="1"/>
              <a:t>coltivazione</a:t>
            </a:r>
            <a:r>
              <a:rPr lang="en-US" dirty="0"/>
              <a:t> e </a:t>
            </a:r>
            <a:r>
              <a:rPr lang="en-US" dirty="0" err="1"/>
              <a:t>trasporto</a:t>
            </a:r>
            <a:r>
              <a:rPr lang="en-US" dirty="0"/>
              <a:t>. </a:t>
            </a:r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consente</a:t>
            </a:r>
            <a:r>
              <a:rPr lang="en-US" dirty="0"/>
              <a:t> ai </a:t>
            </a:r>
            <a:r>
              <a:rPr lang="en-US" dirty="0" err="1"/>
              <a:t>consumatori</a:t>
            </a:r>
            <a:r>
              <a:rPr lang="en-US" dirty="0"/>
              <a:t> di </a:t>
            </a:r>
            <a:r>
              <a:rPr lang="en-US" dirty="0" err="1"/>
              <a:t>verificare</a:t>
            </a:r>
            <a:r>
              <a:rPr lang="en-US" dirty="0"/>
              <a:t> </a:t>
            </a:r>
            <a:r>
              <a:rPr lang="en-US" dirty="0" err="1"/>
              <a:t>l'autenticità</a:t>
            </a:r>
            <a:r>
              <a:rPr lang="en-US" dirty="0"/>
              <a:t> e la </a:t>
            </a:r>
            <a:r>
              <a:rPr lang="en-US" dirty="0" err="1"/>
              <a:t>qualità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prodotti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</a:t>
            </a:r>
            <a:r>
              <a:rPr lang="en-US" dirty="0" err="1"/>
              <a:t>semplici</a:t>
            </a:r>
            <a:r>
              <a:rPr lang="en-US" dirty="0"/>
              <a:t> </a:t>
            </a:r>
            <a:r>
              <a:rPr lang="en-US" dirty="0" err="1"/>
              <a:t>scansioni</a:t>
            </a:r>
            <a:r>
              <a:rPr lang="en-US" dirty="0"/>
              <a:t> di QR code. </a:t>
            </a:r>
            <a:r>
              <a:rPr lang="en-US" dirty="0" err="1"/>
              <a:t>Inoltre</a:t>
            </a:r>
            <a:r>
              <a:rPr lang="en-US" dirty="0"/>
              <a:t>, la blockchain </a:t>
            </a:r>
            <a:r>
              <a:rPr lang="en-US" dirty="0" err="1"/>
              <a:t>facilita</a:t>
            </a:r>
            <a:r>
              <a:rPr lang="en-US" dirty="0"/>
              <a:t> la </a:t>
            </a:r>
            <a:r>
              <a:rPr lang="en-US" dirty="0" err="1"/>
              <a:t>gestione</a:t>
            </a:r>
            <a:r>
              <a:rPr lang="en-US" dirty="0"/>
              <a:t> delle </a:t>
            </a:r>
            <a:r>
              <a:rPr lang="en-US" dirty="0" err="1"/>
              <a:t>certificazioni</a:t>
            </a:r>
            <a:r>
              <a:rPr lang="en-US" dirty="0"/>
              <a:t> </a:t>
            </a:r>
            <a:r>
              <a:rPr lang="en-US" dirty="0" err="1"/>
              <a:t>biologiche</a:t>
            </a:r>
            <a:r>
              <a:rPr lang="en-US" dirty="0"/>
              <a:t> e di </a:t>
            </a:r>
            <a:r>
              <a:rPr lang="en-US" dirty="0" err="1"/>
              <a:t>qualità</a:t>
            </a:r>
            <a:r>
              <a:rPr lang="en-US" dirty="0"/>
              <a:t>, </a:t>
            </a:r>
            <a:r>
              <a:rPr lang="en-US" dirty="0" err="1"/>
              <a:t>rendendo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processi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rapidi</a:t>
            </a:r>
            <a:r>
              <a:rPr lang="en-US" dirty="0"/>
              <a:t> e </a:t>
            </a:r>
            <a:r>
              <a:rPr lang="en-US" dirty="0" err="1"/>
              <a:t>meno</a:t>
            </a:r>
            <a:r>
              <a:rPr lang="en-US" dirty="0"/>
              <a:t> </a:t>
            </a:r>
            <a:r>
              <a:rPr lang="en-US" dirty="0" err="1"/>
              <a:t>soggetti</a:t>
            </a:r>
            <a:r>
              <a:rPr lang="en-US" dirty="0"/>
              <a:t> a </a:t>
            </a:r>
            <a:r>
              <a:rPr lang="en-US" dirty="0" err="1"/>
              <a:t>errori</a:t>
            </a:r>
            <a:r>
              <a:rPr lang="en-US" dirty="0"/>
              <a:t>. Un </a:t>
            </a:r>
            <a:r>
              <a:rPr lang="en-US" dirty="0" err="1"/>
              <a:t>altro</a:t>
            </a:r>
            <a:r>
              <a:rPr lang="en-US" dirty="0"/>
              <a:t> </a:t>
            </a:r>
            <a:r>
              <a:rPr lang="en-US" dirty="0" err="1"/>
              <a:t>aspetto</a:t>
            </a:r>
            <a:r>
              <a:rPr lang="en-US" dirty="0"/>
              <a:t> </a:t>
            </a:r>
            <a:r>
              <a:rPr lang="en-US" dirty="0" err="1"/>
              <a:t>innovativo</a:t>
            </a:r>
            <a:r>
              <a:rPr lang="en-US" dirty="0"/>
              <a:t> è </a:t>
            </a:r>
            <a:r>
              <a:rPr lang="en-US" dirty="0" err="1"/>
              <a:t>l'uso</a:t>
            </a:r>
            <a:r>
              <a:rPr lang="en-US" dirty="0"/>
              <a:t> degli smart contract, </a:t>
            </a:r>
            <a:r>
              <a:rPr lang="en-US" dirty="0" err="1"/>
              <a:t>contratti</a:t>
            </a:r>
            <a:r>
              <a:rPr lang="en-US" dirty="0"/>
              <a:t> </a:t>
            </a:r>
            <a:r>
              <a:rPr lang="en-US" dirty="0" err="1"/>
              <a:t>digitali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eseguono</a:t>
            </a:r>
            <a:r>
              <a:rPr lang="en-US" dirty="0"/>
              <a:t> </a:t>
            </a:r>
            <a:r>
              <a:rPr lang="en-US" dirty="0" err="1"/>
              <a:t>automaticamente</a:t>
            </a:r>
            <a:r>
              <a:rPr lang="en-US" dirty="0"/>
              <a:t> al </a:t>
            </a:r>
            <a:r>
              <a:rPr lang="en-US" dirty="0" err="1"/>
              <a:t>verificarsi</a:t>
            </a:r>
            <a:r>
              <a:rPr lang="en-US" dirty="0"/>
              <a:t> di determinate </a:t>
            </a:r>
            <a:r>
              <a:rPr lang="en-US" dirty="0" err="1"/>
              <a:t>condizioni</a:t>
            </a:r>
            <a:r>
              <a:rPr lang="en-US" dirty="0"/>
              <a:t>. Ad </a:t>
            </a:r>
            <a:r>
              <a:rPr lang="en-US" dirty="0" err="1"/>
              <a:t>esempio</a:t>
            </a:r>
            <a:r>
              <a:rPr lang="en-US" dirty="0"/>
              <a:t>, un </a:t>
            </a:r>
            <a:r>
              <a:rPr lang="en-US" dirty="0" err="1"/>
              <a:t>pagamento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rilasciato</a:t>
            </a:r>
            <a:r>
              <a:rPr lang="en-US" dirty="0"/>
              <a:t> solo </a:t>
            </a:r>
            <a:r>
              <a:rPr lang="en-US" dirty="0" err="1"/>
              <a:t>quando</a:t>
            </a:r>
            <a:r>
              <a:rPr lang="en-US" dirty="0"/>
              <a:t> il </a:t>
            </a:r>
            <a:r>
              <a:rPr lang="en-US" dirty="0" err="1"/>
              <a:t>prodotto</a:t>
            </a:r>
            <a:r>
              <a:rPr lang="en-US" dirty="0"/>
              <a:t> </a:t>
            </a:r>
            <a:r>
              <a:rPr lang="en-US" dirty="0" err="1"/>
              <a:t>arriva</a:t>
            </a:r>
            <a:r>
              <a:rPr lang="en-US" dirty="0"/>
              <a:t> a </a:t>
            </a:r>
            <a:r>
              <a:rPr lang="en-US" dirty="0" err="1"/>
              <a:t>destinazione</a:t>
            </a:r>
            <a:r>
              <a:rPr lang="en-US" dirty="0"/>
              <a:t> e </a:t>
            </a:r>
            <a:r>
              <a:rPr lang="en-US" dirty="0" err="1"/>
              <a:t>supera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controlli</a:t>
            </a:r>
            <a:r>
              <a:rPr lang="en-US" dirty="0"/>
              <a:t> di </a:t>
            </a:r>
            <a:r>
              <a:rPr lang="en-US" dirty="0" err="1"/>
              <a:t>qualità</a:t>
            </a:r>
            <a:r>
              <a:rPr lang="en-US" dirty="0"/>
              <a:t>. </a:t>
            </a:r>
            <a:r>
              <a:rPr lang="en-US" dirty="0" err="1"/>
              <a:t>Questi</a:t>
            </a:r>
            <a:r>
              <a:rPr lang="en-US" dirty="0"/>
              <a:t> </a:t>
            </a:r>
            <a:r>
              <a:rPr lang="en-US" dirty="0" err="1"/>
              <a:t>strumenti</a:t>
            </a:r>
            <a:r>
              <a:rPr lang="en-US" dirty="0"/>
              <a:t> </a:t>
            </a:r>
            <a:r>
              <a:rPr lang="en-US" dirty="0" err="1"/>
              <a:t>riducono</a:t>
            </a:r>
            <a:r>
              <a:rPr lang="en-US" dirty="0"/>
              <a:t> le dispute </a:t>
            </a:r>
            <a:r>
              <a:rPr lang="en-US" dirty="0" err="1"/>
              <a:t>commerciali</a:t>
            </a:r>
            <a:r>
              <a:rPr lang="en-US" dirty="0"/>
              <a:t> e </a:t>
            </a:r>
            <a:r>
              <a:rPr lang="en-US" dirty="0" err="1"/>
              <a:t>aumentano</a:t>
            </a:r>
            <a:r>
              <a:rPr lang="en-US" dirty="0"/>
              <a:t> la fiducia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produttori</a:t>
            </a:r>
            <a:r>
              <a:rPr lang="en-US" dirty="0"/>
              <a:t>, </a:t>
            </a:r>
            <a:r>
              <a:rPr lang="en-US" dirty="0" err="1"/>
              <a:t>distributori</a:t>
            </a:r>
            <a:r>
              <a:rPr lang="en-US" dirty="0"/>
              <a:t> e </a:t>
            </a:r>
            <a:r>
              <a:rPr lang="en-US" dirty="0" err="1"/>
              <a:t>consumatori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3FA41-8E89-35E2-190F-1A69CB72C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F561D1-D61D-FF0E-EF79-C5EF6DDBE4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17CC93-1AD6-2B01-0151-A18A29AFEB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Cos'è la Blockchain e perché è rilevante per l'agricoltura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7C587-491A-9725-6F0A-105D94E05C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09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Il flusso della filiera agricola basato su blockchain può essere rappresentato in modo semplice: Agricoltore → Blockchain → Distributore → Rivenditore → Consumatore. In questo schema, l'agricoltore inserisce i dati relativi alla produzione, come certificazioni di qualità, quantità raccolte e metodi di coltivazione. Queste informazioni vengono registrate sulla blockchain, garantendo immutabilità e sicurezza. Il distributore aggiunge dati sulla logistica e sul trasporto, mentre il rivenditore conferma la provenienza e la qualità del prodotto. Infine, il consumatore può accedere a tutte queste informazioni tramite un QR code o un'app, verificando la tracciabilità e la conformità del prodotto. Questo processo aumenta la trasparenza, riduce il rischio di contraffazioni e rafforza la fiducia tra tutti gli attori della filiera.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00C05-788D-473F-ABA2-00E0A78E985D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27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Vantaggi, ostacoli e prospettive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4D163-37D9-407D-B941-CC2F469CCD23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20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I principali benefici della blockchain in agricoltura includono: 1) Tracciabilità completa della filiera, che garantisce trasparenza e riduce il rischio di frodi; 2) Sicurezza dei dati, grazie alla crittografia e all'immutabilità delle informazioni; 3) Automazione dei processi tramite smart contract, che semplificano pagamenti e accordi tra attori della filiera; 4) Maggiore fiducia dei consumatori, che possono verificare certificazioni e provenienza; 5) Integrazione con tecnologie IoT per monitorare in tempo reale parametri agricoli come umidità, fertilizzanti e raccolto. Questi vantaggi contribuiscono a rendere l'agricoltura più efficiente, sostenibile e orientata alla qualità.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800C05-788D-473F-ABA2-00E0A78E985D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75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con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877CE2-4402-942B-FD26-6E29BDAB9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731407"/>
            <a:ext cx="6480450" cy="3038878"/>
          </a:xfrm>
        </p:spPr>
        <p:txBody>
          <a:bodyPr rtlCol="0" anchor="t">
            <a:normAutofit/>
          </a:bodyPr>
          <a:lstStyle>
            <a:lvl1pPr>
              <a:defRPr sz="60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F79075-DF30-526B-9548-3F9D7EF9F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315" y="5264528"/>
            <a:ext cx="6577526" cy="100135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C3F3D2-CADD-A94F-6739-CCCDA6C6F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80" y="6426091"/>
            <a:ext cx="4357544" cy="365125"/>
          </a:xfrm>
        </p:spPr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0CC541E-3AF5-9564-CE04-E4B86459DB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932188" y="6426091"/>
            <a:ext cx="1431447" cy="365125"/>
          </a:xfrm>
        </p:spPr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C772A7-7F28-0EB0-D243-BCC6917D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2685" y="6426091"/>
            <a:ext cx="603114" cy="365125"/>
          </a:xfrm>
        </p:spPr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6D3F2A15-2C96-2533-3F11-3EFA30B567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20000" y="0"/>
            <a:ext cx="4571999" cy="6858000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022CE8C-DC47-AF8A-A37E-C04D364B8D63}"/>
              </a:ext>
            </a:extLst>
          </p:cNvPr>
          <p:cNvCxnSpPr>
            <a:cxnSpLocks/>
          </p:cNvCxnSpPr>
          <p:nvPr/>
        </p:nvCxnSpPr>
        <p:spPr>
          <a:xfrm>
            <a:off x="533400" y="6324773"/>
            <a:ext cx="648045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735A6ADE-4FF0-6E84-4D25-A3E7A481303D}"/>
              </a:ext>
            </a:extLst>
          </p:cNvPr>
          <p:cNvCxnSpPr>
            <a:cxnSpLocks/>
          </p:cNvCxnSpPr>
          <p:nvPr/>
        </p:nvCxnSpPr>
        <p:spPr>
          <a:xfrm>
            <a:off x="533400" y="5184424"/>
            <a:ext cx="6460509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B306735-74E7-C788-FB5F-7BC551ED5CDD}"/>
              </a:ext>
            </a:extLst>
          </p:cNvPr>
          <p:cNvCxnSpPr>
            <a:cxnSpLocks/>
          </p:cNvCxnSpPr>
          <p:nvPr/>
        </p:nvCxnSpPr>
        <p:spPr>
          <a:xfrm>
            <a:off x="533400" y="512722"/>
            <a:ext cx="6456409" cy="0"/>
          </a:xfrm>
          <a:prstGeom prst="line">
            <a:avLst/>
          </a:prstGeom>
          <a:ln w="4762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30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92851"/>
            <a:ext cx="7525512" cy="1882595"/>
          </a:xfrm>
        </p:spPr>
        <p:txBody>
          <a:bodyPr rtlCol="0" anchor="t">
            <a:normAutofit/>
          </a:bodyPr>
          <a:lstStyle>
            <a:lvl1pPr>
              <a:defRPr sz="6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4856" y="2502245"/>
            <a:ext cx="7492991" cy="3669956"/>
          </a:xfrm>
        </p:spPr>
        <p:txBody>
          <a:bodyPr vert="horz" lIns="91440" tIns="45720" rIns="91440" bIns="45720" rtlCol="0" anchor="t">
            <a:normAutofit/>
          </a:bodyPr>
          <a:lstStyle>
            <a:lvl1pPr marL="457200" indent="-457200">
              <a:buFont typeface="+mj-lt"/>
              <a:buAutoNum type="arabicPeriod"/>
              <a:defRPr lang="en-US" sz="2000" dirty="0"/>
            </a:lvl1pPr>
            <a:lvl2pPr marL="800100" indent="-342900">
              <a:buFont typeface="+mj-lt"/>
              <a:buAutoNum type="arabicPeriod"/>
              <a:defRPr lang="en-US" sz="1800" dirty="0"/>
            </a:lvl2pPr>
            <a:lvl3pPr marL="1257300" indent="-342900">
              <a:buFont typeface="+mj-lt"/>
              <a:buAutoNum type="arabicPeriod"/>
              <a:defRPr lang="en-US" sz="1600" dirty="0"/>
            </a:lvl3pPr>
            <a:lvl4pPr marL="1714500" indent="-342900">
              <a:buFont typeface="+mj-lt"/>
              <a:buAutoNum type="arabicPeriod"/>
              <a:defRPr lang="en-US" sz="1600" dirty="0"/>
            </a:lvl4pPr>
            <a:lvl5pPr marL="2171700" indent="-342900">
              <a:buFont typeface="+mj-lt"/>
              <a:buAutoNum type="arabicPeriod"/>
              <a:defRPr lang="en-US" sz="1600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37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Agenda con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1519"/>
            <a:ext cx="6516938" cy="2091068"/>
          </a:xfrm>
        </p:spPr>
        <p:txBody>
          <a:bodyPr rtlCol="0" anchor="t">
            <a:normAutofit/>
          </a:bodyPr>
          <a:lstStyle>
            <a:lvl1pPr>
              <a:defRPr sz="6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6526" y="2897442"/>
            <a:ext cx="6482747" cy="3279838"/>
          </a:xfr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Font typeface="+mj-lt"/>
              <a:buAutoNum type="arabicPeriod"/>
              <a:defRPr lang="en-US" sz="2000" dirty="0"/>
            </a:lvl1pPr>
            <a:lvl2pPr marL="800100" indent="-342900">
              <a:buFont typeface="+mj-lt"/>
              <a:buAutoNum type="arabicPeriod"/>
              <a:defRPr lang="en-US" sz="1800" dirty="0"/>
            </a:lvl2pPr>
            <a:lvl3pPr marL="1257300" indent="-342900">
              <a:buFont typeface="+mj-lt"/>
              <a:buAutoNum type="arabicPeriod"/>
              <a:defRPr lang="en-US" sz="1600" dirty="0"/>
            </a:lvl3pPr>
            <a:lvl4pPr marL="1714500" indent="-342900">
              <a:buFont typeface="+mj-lt"/>
              <a:buAutoNum type="arabicPeriod"/>
              <a:defRPr lang="en-US" sz="1600" dirty="0"/>
            </a:lvl4pPr>
            <a:lvl5pPr marL="2171700" indent="-342900">
              <a:buFont typeface="+mj-lt"/>
              <a:buAutoNum type="arabicPeriod"/>
              <a:defRPr lang="en-US" sz="1600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336" y="6426091"/>
            <a:ext cx="4303014" cy="365125"/>
          </a:xfrm>
        </p:spPr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5850" y="6416667"/>
            <a:ext cx="1420310" cy="365125"/>
          </a:xfrm>
        </p:spPr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16160" y="6416667"/>
            <a:ext cx="603114" cy="365125"/>
          </a:xfrm>
        </p:spPr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sp>
        <p:nvSpPr>
          <p:cNvPr id="8" name="Segnaposto immagine 8">
            <a:extLst>
              <a:ext uri="{FF2B5EF4-FFF2-40B4-BE49-F238E27FC236}">
                <a16:creationId xmlns:a16="http://schemas.microsoft.com/office/drawing/2014/main" id="{FBFCD9F4-28CD-7877-8D0E-B6685E2A124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619999" y="0"/>
            <a:ext cx="4571999" cy="6857999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0E6481B7-DF51-286F-B976-0777FDDAC524}"/>
              </a:ext>
            </a:extLst>
          </p:cNvPr>
          <p:cNvCxnSpPr>
            <a:cxnSpLocks/>
          </p:cNvCxnSpPr>
          <p:nvPr/>
        </p:nvCxnSpPr>
        <p:spPr>
          <a:xfrm>
            <a:off x="530352" y="2670800"/>
            <a:ext cx="6402856" cy="0"/>
          </a:xfrm>
          <a:prstGeom prst="line">
            <a:avLst/>
          </a:prstGeom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034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con immagi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380188"/>
            <a:ext cx="4688732" cy="2313195"/>
          </a:xfrm>
        </p:spPr>
        <p:txBody>
          <a:bodyPr rtlCol="0" anchor="t">
            <a:normAutofit/>
          </a:bodyPr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8" name="Segnaposto immagine 8">
            <a:extLst>
              <a:ext uri="{FF2B5EF4-FFF2-40B4-BE49-F238E27FC236}">
                <a16:creationId xmlns:a16="http://schemas.microsoft.com/office/drawing/2014/main" id="{E6BFF2B7-0DC8-E068-0F08-D1CF291F8EA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3041367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38800" y="3363190"/>
            <a:ext cx="6029721" cy="2759316"/>
          </a:xfr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Font typeface="+mj-lt"/>
              <a:buAutoNum type="arabicPeriod"/>
              <a:defRPr lang="en-US" sz="2000" dirty="0"/>
            </a:lvl1pPr>
            <a:lvl2pPr marL="800100" indent="-342900">
              <a:buFont typeface="+mj-lt"/>
              <a:buAutoNum type="arabicPeriod"/>
              <a:defRPr lang="en-US" sz="1800" dirty="0"/>
            </a:lvl2pPr>
            <a:lvl3pPr marL="1257300" indent="-342900">
              <a:buFont typeface="+mj-lt"/>
              <a:buAutoNum type="arabicPeriod"/>
              <a:defRPr lang="en-US" sz="1600" dirty="0"/>
            </a:lvl3pPr>
            <a:lvl4pPr marL="1714500" indent="-342900">
              <a:buFont typeface="+mj-lt"/>
              <a:buAutoNum type="arabicPeriod"/>
              <a:defRPr lang="en-US" sz="1600" dirty="0"/>
            </a:lvl4pPr>
            <a:lvl5pPr marL="2171700" indent="-342900">
              <a:buFont typeface="+mj-lt"/>
              <a:buAutoNum type="arabicPeriod"/>
              <a:defRPr lang="en-US" sz="1600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4981961-B802-677C-4957-E24CA14D5E6D}"/>
              </a:ext>
            </a:extLst>
          </p:cNvPr>
          <p:cNvCxnSpPr>
            <a:cxnSpLocks/>
          </p:cNvCxnSpPr>
          <p:nvPr/>
        </p:nvCxnSpPr>
        <p:spPr>
          <a:xfrm>
            <a:off x="533400" y="6324600"/>
            <a:ext cx="11125200" cy="0"/>
          </a:xfrm>
          <a:prstGeom prst="line">
            <a:avLst/>
          </a:prstGeom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673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107B931-214A-9578-5A7A-FDEB9ADB5080}"/>
              </a:ext>
            </a:extLst>
          </p:cNvPr>
          <p:cNvCxnSpPr>
            <a:cxnSpLocks/>
          </p:cNvCxnSpPr>
          <p:nvPr/>
        </p:nvCxnSpPr>
        <p:spPr>
          <a:xfrm>
            <a:off x="3751277" y="2791386"/>
            <a:ext cx="4689446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862" y="1429789"/>
            <a:ext cx="5090277" cy="1196713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6880" y="2999629"/>
            <a:ext cx="4838241" cy="2195823"/>
          </a:xfrm>
        </p:spPr>
        <p:txBody>
          <a:bodyPr rtlCol="0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966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089" y="1673352"/>
            <a:ext cx="3360352" cy="2324365"/>
          </a:xfrm>
        </p:spPr>
        <p:txBody>
          <a:bodyPr rtlCol="0" anchor="t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780" y="1673352"/>
            <a:ext cx="5785132" cy="2918754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0352" y="6345987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4971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60" y="1399734"/>
            <a:ext cx="4136461" cy="2918754"/>
          </a:xfrm>
        </p:spPr>
        <p:txBody>
          <a:bodyPr rtlCol="0" anchor="t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780" y="1398419"/>
            <a:ext cx="6250020" cy="4114800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0352" y="6322906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771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0" y="694944"/>
            <a:ext cx="3334120" cy="2734056"/>
          </a:xfrm>
        </p:spPr>
        <p:txBody>
          <a:bodyPr rtlCol="0" anchor="t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100" y="694943"/>
            <a:ext cx="7439421" cy="5486400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0352" y="6326700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886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0" y="435785"/>
            <a:ext cx="4268573" cy="2918754"/>
          </a:xfrm>
        </p:spPr>
        <p:txBody>
          <a:bodyPr rtlCol="0" anchor="t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452" y="743106"/>
            <a:ext cx="6277070" cy="5312987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9F873DB-8FEF-C24C-ECA0-EABFFF560476}"/>
              </a:ext>
            </a:extLst>
          </p:cNvPr>
          <p:cNvCxnSpPr>
            <a:cxnSpLocks/>
          </p:cNvCxnSpPr>
          <p:nvPr/>
        </p:nvCxnSpPr>
        <p:spPr>
          <a:xfrm>
            <a:off x="5486400" y="528489"/>
            <a:ext cx="6172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346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 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60" y="433576"/>
            <a:ext cx="3263496" cy="2821439"/>
          </a:xfrm>
        </p:spPr>
        <p:txBody>
          <a:bodyPr rtlCol="0" anchor="t">
            <a:normAutofit/>
          </a:bodyPr>
          <a:lstStyle>
            <a:lvl1pPr>
              <a:defRPr sz="36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9946" y="694944"/>
            <a:ext cx="7358769" cy="54864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90E8417-C758-AC09-72D4-D07CE8D5D1EB}"/>
              </a:ext>
            </a:extLst>
          </p:cNvPr>
          <p:cNvCxnSpPr>
            <a:cxnSpLocks/>
          </p:cNvCxnSpPr>
          <p:nvPr/>
        </p:nvCxnSpPr>
        <p:spPr>
          <a:xfrm>
            <a:off x="4347151" y="528489"/>
            <a:ext cx="7326605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588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3867" y="691867"/>
            <a:ext cx="5664732" cy="1212661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4" name="Segnaposto immagine 8">
            <a:extLst>
              <a:ext uri="{FF2B5EF4-FFF2-40B4-BE49-F238E27FC236}">
                <a16:creationId xmlns:a16="http://schemas.microsoft.com/office/drawing/2014/main" id="{38FD2E6A-E1F7-36FC-E50F-AD4CE76910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1" y="533400"/>
            <a:ext cx="4953000" cy="5811928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3865" y="2007652"/>
            <a:ext cx="5664732" cy="4315319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6058518" y="530352"/>
            <a:ext cx="56000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481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u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679" y="332308"/>
            <a:ext cx="11253667" cy="909921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488931"/>
            <a:ext cx="11253668" cy="4700761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530352" y="1357303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3431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62" y="691868"/>
            <a:ext cx="5593338" cy="1157316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28" y="2010699"/>
            <a:ext cx="5577972" cy="4334628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34" name="Segnaposto immagine 8">
            <a:extLst>
              <a:ext uri="{FF2B5EF4-FFF2-40B4-BE49-F238E27FC236}">
                <a16:creationId xmlns:a16="http://schemas.microsoft.com/office/drawing/2014/main" id="{38FD2E6A-E1F7-36FC-E50F-AD4CE76910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3200" y="533400"/>
            <a:ext cx="5105400" cy="57912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518028" y="530352"/>
            <a:ext cx="549487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815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971" y="691866"/>
            <a:ext cx="6680630" cy="1217337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7BA63699-2EA2-4B8B-E296-BEF593741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3400"/>
            <a:ext cx="3886200" cy="5811924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7971" y="2010699"/>
            <a:ext cx="6680630" cy="4313902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4984096" y="533400"/>
            <a:ext cx="6680631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817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59" y="691867"/>
            <a:ext cx="6664559" cy="121734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217" y="2010699"/>
            <a:ext cx="6661902" cy="4330851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7BA63699-2EA2-4B8B-E296-BEF593741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20000" y="533400"/>
            <a:ext cx="4038600" cy="5791200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0" y="6426091"/>
            <a:ext cx="3553839" cy="365125"/>
          </a:xfrm>
        </p:spPr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A3F4131-F439-B360-2C50-DC4ED02C5AF2}"/>
              </a:ext>
            </a:extLst>
          </p:cNvPr>
          <p:cNvCxnSpPr>
            <a:cxnSpLocks/>
          </p:cNvCxnSpPr>
          <p:nvPr/>
        </p:nvCxnSpPr>
        <p:spPr>
          <a:xfrm>
            <a:off x="516418" y="530352"/>
            <a:ext cx="65677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1936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497" y="691868"/>
            <a:ext cx="4660247" cy="143921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57807F9F-79B5-ED92-41CC-A1D1A8D03E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3399"/>
            <a:ext cx="6029286" cy="5791201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7497" y="2211184"/>
            <a:ext cx="4660247" cy="4113415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7095744" y="530921"/>
            <a:ext cx="4562856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781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376" y="691868"/>
            <a:ext cx="4577602" cy="143921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76" y="2211185"/>
            <a:ext cx="4577602" cy="3954946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57807F9F-79B5-ED92-41CC-A1D1A8D03E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86400" y="533399"/>
            <a:ext cx="6172200" cy="5791201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516418" y="530352"/>
            <a:ext cx="44365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730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9814" y="512011"/>
            <a:ext cx="3628786" cy="1259920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9A161C3-930A-50CE-D3B8-C1429E6F2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3399"/>
            <a:ext cx="7086600" cy="5791199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065" y="2170611"/>
            <a:ext cx="3628786" cy="4162372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29813" y="6426091"/>
            <a:ext cx="3144025" cy="365125"/>
          </a:xfrm>
        </p:spPr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89C51D6-8120-DE83-0A77-B4C479640664}"/>
              </a:ext>
            </a:extLst>
          </p:cNvPr>
          <p:cNvCxnSpPr>
            <a:cxnSpLocks/>
          </p:cNvCxnSpPr>
          <p:nvPr/>
        </p:nvCxnSpPr>
        <p:spPr>
          <a:xfrm>
            <a:off x="8153400" y="1892587"/>
            <a:ext cx="350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635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555" y="512011"/>
            <a:ext cx="6792069" cy="1259920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9A161C3-930A-50CE-D3B8-C1429E6F2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3399"/>
            <a:ext cx="3886200" cy="57912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857" y="6426091"/>
            <a:ext cx="4137143" cy="365125"/>
          </a:xfrm>
        </p:spPr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8555" y="2148840"/>
            <a:ext cx="6792069" cy="4162372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89C51D6-8120-DE83-0A77-B4C479640664}"/>
              </a:ext>
            </a:extLst>
          </p:cNvPr>
          <p:cNvCxnSpPr>
            <a:cxnSpLocks/>
          </p:cNvCxnSpPr>
          <p:nvPr/>
        </p:nvCxnSpPr>
        <p:spPr>
          <a:xfrm>
            <a:off x="4953000" y="1892587"/>
            <a:ext cx="67056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1695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1935" y="691867"/>
            <a:ext cx="3052570" cy="201168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4" name="Segnaposto immagine 8">
            <a:extLst>
              <a:ext uri="{FF2B5EF4-FFF2-40B4-BE49-F238E27FC236}">
                <a16:creationId xmlns:a16="http://schemas.microsoft.com/office/drawing/2014/main" id="{6BC46AA6-BED0-04C6-38E0-12160144CC3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399" y="533400"/>
            <a:ext cx="7667626" cy="5788757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/>
            </a:lvl1pPr>
          </a:lstStyle>
          <a:p>
            <a:pPr lvl="0"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1935" y="2889848"/>
            <a:ext cx="3052570" cy="3434752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18" name="Segnaposto piè di pagina 17">
            <a:extLst>
              <a:ext uri="{FF2B5EF4-FFF2-40B4-BE49-F238E27FC236}">
                <a16:creationId xmlns:a16="http://schemas.microsoft.com/office/drawing/2014/main" id="{5C6323EE-3C7E-2716-8BD0-C89545F04FC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17" name="Segnaposto data 16">
            <a:extLst>
              <a:ext uri="{FF2B5EF4-FFF2-40B4-BE49-F238E27FC236}">
                <a16:creationId xmlns:a16="http://schemas.microsoft.com/office/drawing/2014/main" id="{F01E841F-9F6D-0E74-84D5-4BA2AF78F5C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9" name="Segnaposto numero diapositiva 18">
            <a:extLst>
              <a:ext uri="{FF2B5EF4-FFF2-40B4-BE49-F238E27FC236}">
                <a16:creationId xmlns:a16="http://schemas.microsoft.com/office/drawing/2014/main" id="{ACE2DCFD-EFAB-71DF-776D-014822C0AB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CFBB608-C785-A34D-1B6D-96361A676495}"/>
              </a:ext>
            </a:extLst>
          </p:cNvPr>
          <p:cNvCxnSpPr>
            <a:cxnSpLocks/>
          </p:cNvCxnSpPr>
          <p:nvPr/>
        </p:nvCxnSpPr>
        <p:spPr>
          <a:xfrm>
            <a:off x="8727541" y="533400"/>
            <a:ext cx="293106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401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0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1" y="691866"/>
            <a:ext cx="3448141" cy="2247273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C4C6F3D6-B9C8-D66A-B29A-CE5D5FBDE5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19600" y="530353"/>
            <a:ext cx="7239000" cy="4019112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90500" dir="144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5470" y="4735286"/>
            <a:ext cx="7239000" cy="1424879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0C081E-1CAD-8E64-5453-4CC21A0A90FD}"/>
              </a:ext>
            </a:extLst>
          </p:cNvPr>
          <p:cNvCxnSpPr>
            <a:cxnSpLocks/>
          </p:cNvCxnSpPr>
          <p:nvPr/>
        </p:nvCxnSpPr>
        <p:spPr>
          <a:xfrm>
            <a:off x="530274" y="530352"/>
            <a:ext cx="3354124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3400" y="6326367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395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756" y="691866"/>
            <a:ext cx="3540062" cy="2247273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C4C6F3D6-B9C8-D66A-B29A-CE5D5FBDE5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19600" y="533400"/>
            <a:ext cx="7239000" cy="3157452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90500" dir="144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0" y="3933645"/>
            <a:ext cx="7261323" cy="238211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0C081E-1CAD-8E64-5453-4CC21A0A90FD}"/>
              </a:ext>
            </a:extLst>
          </p:cNvPr>
          <p:cNvCxnSpPr>
            <a:cxnSpLocks/>
          </p:cNvCxnSpPr>
          <p:nvPr/>
        </p:nvCxnSpPr>
        <p:spPr>
          <a:xfrm>
            <a:off x="533400" y="530352"/>
            <a:ext cx="33528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3400" y="6324542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FF4D8D45-8224-ED36-94DF-FAE863F412D1}"/>
              </a:ext>
            </a:extLst>
          </p:cNvPr>
          <p:cNvCxnSpPr>
            <a:cxnSpLocks/>
          </p:cNvCxnSpPr>
          <p:nvPr/>
        </p:nvCxnSpPr>
        <p:spPr>
          <a:xfrm>
            <a:off x="5013762" y="1892587"/>
            <a:ext cx="6544099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44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con immagi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1AAFFBF3-C898-85FC-D25A-592E29515C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10023 w 12192000"/>
              <a:gd name="connsiteY0" fmla="*/ 505353 h 6858000"/>
              <a:gd name="connsiteX1" fmla="*/ 510023 w 12192000"/>
              <a:gd name="connsiteY1" fmla="*/ 6352647 h 6858000"/>
              <a:gd name="connsiteX2" fmla="*/ 5415398 w 12192000"/>
              <a:gd name="connsiteY2" fmla="*/ 6352647 h 6858000"/>
              <a:gd name="connsiteX3" fmla="*/ 5415398 w 12192000"/>
              <a:gd name="connsiteY3" fmla="*/ 505353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10023" y="505353"/>
                </a:moveTo>
                <a:lnTo>
                  <a:pt x="510023" y="6352647"/>
                </a:lnTo>
                <a:lnTo>
                  <a:pt x="5415398" y="6352647"/>
                </a:lnTo>
                <a:lnTo>
                  <a:pt x="5415398" y="50535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  <a:effectLst>
            <a:innerShdw blurRad="215900" dist="25400" dir="13500000">
              <a:prstClr val="black">
                <a:alpha val="15000"/>
              </a:prstClr>
            </a:innerShdw>
          </a:effectLst>
        </p:spPr>
        <p:txBody>
          <a:bodyPr wrap="square"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0877CE2-4402-942B-FD26-6E29BDAB9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297" y="1136691"/>
            <a:ext cx="4135970" cy="3038878"/>
          </a:xfrm>
        </p:spPr>
        <p:txBody>
          <a:bodyPr rtlCol="0" anchor="t">
            <a:normAutofit/>
          </a:bodyPr>
          <a:lstStyle>
            <a:lvl1pPr>
              <a:defRPr sz="44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F79075-DF30-526B-9548-3F9D7EF9F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2093" y="5282217"/>
            <a:ext cx="4136599" cy="947146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C3F3D2-CADD-A94F-6739-CCCDA6C6F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336" y="6426091"/>
            <a:ext cx="3877552" cy="365125"/>
          </a:xfrm>
        </p:spPr>
        <p:txBody>
          <a:bodyPr rtlCol="0"/>
          <a:lstStyle>
            <a:lvl1pPr>
              <a:defRPr>
                <a:solidFill>
                  <a:schemeClr val="bg1">
                    <a:alpha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0CC541E-3AF5-9564-CE04-E4B86459D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C772A7-7F28-0EB0-D243-BCC6917D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280C4FA-D5DF-A52F-5EBC-E1A231F643A5}"/>
              </a:ext>
            </a:extLst>
          </p:cNvPr>
          <p:cNvCxnSpPr>
            <a:cxnSpLocks/>
          </p:cNvCxnSpPr>
          <p:nvPr/>
        </p:nvCxnSpPr>
        <p:spPr>
          <a:xfrm>
            <a:off x="944438" y="5162641"/>
            <a:ext cx="4030829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2BEF2C1-7030-5074-0586-5EBAF7D59A33}"/>
              </a:ext>
            </a:extLst>
          </p:cNvPr>
          <p:cNvCxnSpPr>
            <a:cxnSpLocks/>
          </p:cNvCxnSpPr>
          <p:nvPr/>
        </p:nvCxnSpPr>
        <p:spPr>
          <a:xfrm>
            <a:off x="944438" y="904533"/>
            <a:ext cx="4036971" cy="0"/>
          </a:xfrm>
          <a:prstGeom prst="line">
            <a:avLst/>
          </a:prstGeom>
          <a:ln w="444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570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99" y="4829695"/>
            <a:ext cx="4289051" cy="1413164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1FFBA57-7EFE-2CC4-EE45-5F1F633C1A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3400"/>
            <a:ext cx="11125200" cy="4013885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77800" dir="14400000" sx="98000" sy="98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857" y="6426091"/>
            <a:ext cx="4289051" cy="365125"/>
          </a:xfrm>
        </p:spPr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779" y="4829695"/>
            <a:ext cx="6554822" cy="1529541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53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910560"/>
            <a:ext cx="3472256" cy="2017604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1FFBA57-7EFE-2CC4-EE45-5F1F633C1A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399" y="533400"/>
            <a:ext cx="11125201" cy="3109082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77800" dir="14400000" sx="98000" sy="98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0" y="3912655"/>
            <a:ext cx="7239000" cy="2407394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60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700185"/>
            <a:ext cx="3473587" cy="1815364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1" y="702280"/>
            <a:ext cx="7239000" cy="2240920"/>
          </a:xfr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1FFBA57-7EFE-2CC4-EE45-5F1F633C1A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3205927"/>
            <a:ext cx="11125200" cy="3118670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77800" dir="14400000" sx="97000" sy="97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A9BF7A8-7F92-8C69-89EE-92496D80C1C2}"/>
              </a:ext>
            </a:extLst>
          </p:cNvPr>
          <p:cNvCxnSpPr>
            <a:cxnSpLocks/>
          </p:cNvCxnSpPr>
          <p:nvPr/>
        </p:nvCxnSpPr>
        <p:spPr>
          <a:xfrm>
            <a:off x="533400" y="533400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456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760"/>
            <a:ext cx="11243982" cy="914400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9A161C3-930A-50CE-D3B8-C1429E6F2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0352" y="1720219"/>
            <a:ext cx="6022848" cy="4604382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1260" y="1623629"/>
            <a:ext cx="4557340" cy="4706251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8BAA5E08-9FB8-6BC2-0794-A92E1336B93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17819C0A-5C58-B9A1-EDD9-43A971A8DE1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EC8A4CD6-C6D7-317B-80FA-CA83089B05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89C51D6-8120-DE83-0A77-B4C479640664}"/>
              </a:ext>
            </a:extLst>
          </p:cNvPr>
          <p:cNvCxnSpPr>
            <a:cxnSpLocks/>
          </p:cNvCxnSpPr>
          <p:nvPr/>
        </p:nvCxnSpPr>
        <p:spPr>
          <a:xfrm>
            <a:off x="530352" y="1353312"/>
            <a:ext cx="11141874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0336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to con immagine 1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755" y="691867"/>
            <a:ext cx="4067721" cy="1559555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21FFBA57-7EFE-2CC4-EE45-5F1F633C1A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2521819"/>
            <a:ext cx="3886200" cy="3802781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90500" dir="144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0685" y="694944"/>
            <a:ext cx="6705600" cy="5629656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D1377-BC65-5D42-5EC9-BECE6F76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4857" y="6426091"/>
            <a:ext cx="3984743" cy="365125"/>
          </a:xfrm>
        </p:spPr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F9179-12AA-40A3-63A0-84A6ED0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CE0E3B-6350-CAAC-2CAB-78999D19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752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uto con immagine 1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A09BB-8293-7DED-F5BF-8F3DA4B5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295957"/>
            <a:ext cx="4000501" cy="1889558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10" name="Segnaposto immagine 8">
            <a:extLst>
              <a:ext uri="{FF2B5EF4-FFF2-40B4-BE49-F238E27FC236}">
                <a16:creationId xmlns:a16="http://schemas.microsoft.com/office/drawing/2014/main" id="{C4C6F3D6-B9C8-D66A-B29A-CE5D5FBDE5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3400" y="531891"/>
            <a:ext cx="3886202" cy="3603594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190500" dir="144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0AB536-3625-6C4C-BCE1-4533963FD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1" y="694944"/>
            <a:ext cx="6705599" cy="5506798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2354F31B-6E0C-9ACF-A3B4-2BE5DD2D21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9" name="Segnaposto data 8">
            <a:extLst>
              <a:ext uri="{FF2B5EF4-FFF2-40B4-BE49-F238E27FC236}">
                <a16:creationId xmlns:a16="http://schemas.microsoft.com/office/drawing/2014/main" id="{1D4992A1-A620-24C8-73C6-0C53DD6F386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F2384E85-ACDE-270D-7478-1B88F47F14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04AB0D3-0312-25C6-7159-3EBA07E82C60}"/>
              </a:ext>
            </a:extLst>
          </p:cNvPr>
          <p:cNvCxnSpPr>
            <a:cxnSpLocks/>
          </p:cNvCxnSpPr>
          <p:nvPr/>
        </p:nvCxnSpPr>
        <p:spPr>
          <a:xfrm>
            <a:off x="4953001" y="531891"/>
            <a:ext cx="6705599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04E4891-5C32-2FDE-C242-EDBA3B5D1AC4}"/>
              </a:ext>
            </a:extLst>
          </p:cNvPr>
          <p:cNvCxnSpPr>
            <a:cxnSpLocks/>
          </p:cNvCxnSpPr>
          <p:nvPr/>
        </p:nvCxnSpPr>
        <p:spPr>
          <a:xfrm>
            <a:off x="533399" y="6324600"/>
            <a:ext cx="11125201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06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umero gran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2889" y="5074607"/>
            <a:ext cx="11166223" cy="1068234"/>
          </a:xfrm>
        </p:spPr>
        <p:txBody>
          <a:bodyPr rtlCol="0" anchor="ctr">
            <a:normAutofit/>
          </a:bodyPr>
          <a:lstStyle>
            <a:lvl1pPr algn="ctr"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"/>
              <a:t>Fai clic per modificare il testo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6419" y="495833"/>
            <a:ext cx="11159163" cy="4245996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90000"/>
              </a:lnSpc>
              <a:buNone/>
              <a:defRPr sz="32000" cap="none" baseline="0">
                <a:solidFill>
                  <a:schemeClr val="accent1"/>
                </a:solidFill>
                <a:latin typeface="+mj-lt"/>
              </a:defRPr>
            </a:lvl1pPr>
            <a:lvl2pPr marL="228600" indent="0" algn="ctr">
              <a:lnSpc>
                <a:spcPct val="110000"/>
              </a:lnSpc>
              <a:buNone/>
              <a:defRPr sz="2400" cap="none" baseline="0">
                <a:solidFill>
                  <a:schemeClr val="tx1"/>
                </a:solidFill>
                <a:latin typeface="+mj-lt"/>
              </a:defRPr>
            </a:lvl2pPr>
            <a:lvl3pPr marL="457200" indent="0" algn="ctr">
              <a:lnSpc>
                <a:spcPct val="110000"/>
              </a:lnSpc>
              <a:buNone/>
              <a:defRPr sz="2000" cap="none" baseline="0">
                <a:solidFill>
                  <a:schemeClr val="tx1"/>
                </a:solidFill>
                <a:latin typeface="+mj-lt"/>
              </a:defRPr>
            </a:lvl3pPr>
            <a:lvl4pPr marL="685800" indent="0" algn="ctr">
              <a:lnSpc>
                <a:spcPct val="110000"/>
              </a:lnSpc>
              <a:buNone/>
              <a:defRPr sz="1800" cap="none" baseline="0">
                <a:solidFill>
                  <a:schemeClr val="tx1"/>
                </a:solidFill>
                <a:latin typeface="+mj-lt"/>
              </a:defRPr>
            </a:lvl4pPr>
            <a:lvl5pPr marL="914400" indent="0" algn="ctr">
              <a:lnSpc>
                <a:spcPct val="110000"/>
              </a:lnSpc>
              <a:buNone/>
              <a:defRPr sz="1600" cap="none" baseline="0">
                <a:solidFill>
                  <a:schemeClr val="tx1"/>
                </a:solidFill>
                <a:latin typeface="+mj-lt"/>
              </a:defRPr>
            </a:lvl5pPr>
          </a:lstStyle>
          <a:p>
            <a:pPr lvl="0" rtl="0"/>
            <a:r>
              <a:rPr lang="it"/>
              <a:t>##%</a:t>
            </a:r>
          </a:p>
        </p:txBody>
      </p:sp>
      <p:sp>
        <p:nvSpPr>
          <p:cNvPr id="13" name="Segnaposto piè di pagina 12">
            <a:extLst>
              <a:ext uri="{FF2B5EF4-FFF2-40B4-BE49-F238E27FC236}">
                <a16:creationId xmlns:a16="http://schemas.microsoft.com/office/drawing/2014/main" id="{FADD3D14-222C-BA8A-E4C0-8637820CBAB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12" name="Segnaposto data 11">
            <a:extLst>
              <a:ext uri="{FF2B5EF4-FFF2-40B4-BE49-F238E27FC236}">
                <a16:creationId xmlns:a16="http://schemas.microsoft.com/office/drawing/2014/main" id="{7FEF00E3-D3E5-F5AF-F035-66A1547A06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37222D35-3F63-3753-6F10-57879AFE3C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96998540-FFAB-625C-C2E6-DC04B074A2C4}"/>
              </a:ext>
            </a:extLst>
          </p:cNvPr>
          <p:cNvCxnSpPr>
            <a:cxnSpLocks/>
          </p:cNvCxnSpPr>
          <p:nvPr/>
        </p:nvCxnSpPr>
        <p:spPr>
          <a:xfrm>
            <a:off x="530352" y="4839664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FE9B0A1-4C47-68AF-0383-4819E2242D4E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729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umero grande 2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2889" y="5074607"/>
            <a:ext cx="11166223" cy="1068234"/>
          </a:xfrm>
        </p:spPr>
        <p:txBody>
          <a:bodyPr rtlCol="0" anchor="ctr">
            <a:normAutofit/>
          </a:bodyPr>
          <a:lstStyle>
            <a:lvl1pPr algn="ctr"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"/>
              <a:t>Fai clic per modificare il testo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6419" y="684675"/>
            <a:ext cx="11159163" cy="4229674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90000"/>
              </a:lnSpc>
              <a:buNone/>
              <a:defRPr sz="32000" cap="none" baseline="0">
                <a:solidFill>
                  <a:schemeClr val="tx1"/>
                </a:solidFill>
                <a:latin typeface="+mj-lt"/>
              </a:defRPr>
            </a:lvl1pPr>
            <a:lvl2pPr marL="228600" indent="0" algn="ctr">
              <a:lnSpc>
                <a:spcPct val="110000"/>
              </a:lnSpc>
              <a:buNone/>
              <a:defRPr sz="2400" cap="none" baseline="0">
                <a:solidFill>
                  <a:schemeClr val="tx1"/>
                </a:solidFill>
                <a:latin typeface="+mj-lt"/>
              </a:defRPr>
            </a:lvl2pPr>
            <a:lvl3pPr marL="457200" indent="0" algn="ctr">
              <a:lnSpc>
                <a:spcPct val="110000"/>
              </a:lnSpc>
              <a:buNone/>
              <a:defRPr sz="2000" cap="none" baseline="0">
                <a:solidFill>
                  <a:schemeClr val="tx1"/>
                </a:solidFill>
                <a:latin typeface="+mj-lt"/>
              </a:defRPr>
            </a:lvl3pPr>
            <a:lvl4pPr marL="685800" indent="0" algn="ctr">
              <a:lnSpc>
                <a:spcPct val="110000"/>
              </a:lnSpc>
              <a:buNone/>
              <a:defRPr sz="1800" cap="none" baseline="0">
                <a:solidFill>
                  <a:schemeClr val="tx1"/>
                </a:solidFill>
                <a:latin typeface="+mj-lt"/>
              </a:defRPr>
            </a:lvl4pPr>
            <a:lvl5pPr marL="914400" indent="0" algn="ctr">
              <a:lnSpc>
                <a:spcPct val="110000"/>
              </a:lnSpc>
              <a:buNone/>
              <a:defRPr sz="1600" cap="none" baseline="0">
                <a:solidFill>
                  <a:schemeClr val="tx1"/>
                </a:solidFill>
                <a:latin typeface="+mj-lt"/>
              </a:defRPr>
            </a:lvl5pPr>
          </a:lstStyle>
          <a:p>
            <a:pPr lvl="0" rtl="0"/>
            <a:r>
              <a:rPr lang="it"/>
              <a:t>##%</a:t>
            </a:r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897B8847-6473-457E-E96C-6389E70595B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Esempio testo a piè di pagina</a:t>
            </a:r>
          </a:p>
        </p:txBody>
      </p:sp>
      <p:sp>
        <p:nvSpPr>
          <p:cNvPr id="9" name="Segnaposto data 8">
            <a:extLst>
              <a:ext uri="{FF2B5EF4-FFF2-40B4-BE49-F238E27FC236}">
                <a16:creationId xmlns:a16="http://schemas.microsoft.com/office/drawing/2014/main" id="{397385FA-3FF0-FCCA-55E3-8E053BA2CA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E72B5E7B-6D54-E7B9-4307-C655E0BCABB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96998540-FFAB-625C-C2E6-DC04B074A2C4}"/>
              </a:ext>
            </a:extLst>
          </p:cNvPr>
          <p:cNvCxnSpPr>
            <a:cxnSpLocks/>
          </p:cNvCxnSpPr>
          <p:nvPr/>
        </p:nvCxnSpPr>
        <p:spPr>
          <a:xfrm>
            <a:off x="530352" y="4839664"/>
            <a:ext cx="11159163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FE9B0A1-4C47-68AF-0383-4819E2242D4E}"/>
              </a:ext>
            </a:extLst>
          </p:cNvPr>
          <p:cNvCxnSpPr>
            <a:cxnSpLocks/>
          </p:cNvCxnSpPr>
          <p:nvPr/>
        </p:nvCxnSpPr>
        <p:spPr>
          <a:xfrm>
            <a:off x="530352" y="6328597"/>
            <a:ext cx="11159163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532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umero grand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1577" y="1673353"/>
            <a:ext cx="3287023" cy="351089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110000"/>
              </a:lnSpc>
              <a:defRPr lang="en-US" sz="2800" cap="none" baseline="0" dirty="0">
                <a:latin typeface="+mn-lt"/>
              </a:defRPr>
            </a:lvl1pPr>
          </a:lstStyle>
          <a:p>
            <a:pPr lvl="0" rtl="0"/>
            <a:r>
              <a:rPr lang="it"/>
              <a:t>Fai clic per modificare il testo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59" y="1328272"/>
            <a:ext cx="7445950" cy="4169651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10000"/>
              </a:lnSpc>
              <a:buNone/>
              <a:defRPr sz="23700" cap="none" baseline="0">
                <a:solidFill>
                  <a:schemeClr val="accent1"/>
                </a:solidFill>
                <a:latin typeface="+mj-lt"/>
              </a:defRPr>
            </a:lvl1pPr>
            <a:lvl2pPr marL="228600" indent="0" algn="l">
              <a:lnSpc>
                <a:spcPct val="110000"/>
              </a:lnSpc>
              <a:buNone/>
              <a:defRPr sz="2400" cap="none" baseline="0">
                <a:solidFill>
                  <a:schemeClr val="bg1"/>
                </a:solidFill>
              </a:defRPr>
            </a:lvl2pPr>
            <a:lvl3pPr marL="457200" indent="0" algn="l">
              <a:lnSpc>
                <a:spcPct val="110000"/>
              </a:lnSpc>
              <a:buNone/>
              <a:defRPr sz="2000" cap="none" baseline="0">
                <a:solidFill>
                  <a:schemeClr val="bg1"/>
                </a:solidFill>
              </a:defRPr>
            </a:lvl3pPr>
            <a:lvl4pPr marL="685800" indent="0" algn="l">
              <a:lnSpc>
                <a:spcPct val="110000"/>
              </a:lnSpc>
              <a:buNone/>
              <a:defRPr sz="1800" cap="none" baseline="0">
                <a:solidFill>
                  <a:schemeClr val="bg1"/>
                </a:solidFill>
              </a:defRPr>
            </a:lvl4pPr>
            <a:lvl5pPr marL="914400" indent="0" algn="l">
              <a:lnSpc>
                <a:spcPct val="110000"/>
              </a:lnSpc>
              <a:buNone/>
              <a:defRPr sz="1600" cap="none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"/>
              <a:t>##%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446459C9-E9DA-926C-F0C0-5EEDE69607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1D02E87-8057-8AC7-6F57-2066BA1BC9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52EFA3D8-21DC-0E04-B4E7-4C502496DF9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426DA2D-1FAE-447C-839B-22F6F0CB343E}"/>
              </a:ext>
            </a:extLst>
          </p:cNvPr>
          <p:cNvCxnSpPr>
            <a:cxnSpLocks/>
          </p:cNvCxnSpPr>
          <p:nvPr/>
        </p:nvCxnSpPr>
        <p:spPr>
          <a:xfrm>
            <a:off x="516418" y="1198471"/>
            <a:ext cx="111421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9FD6543-37F0-7721-32E4-3B3C905CC66D}"/>
              </a:ext>
            </a:extLst>
          </p:cNvPr>
          <p:cNvCxnSpPr>
            <a:cxnSpLocks/>
          </p:cNvCxnSpPr>
          <p:nvPr/>
        </p:nvCxnSpPr>
        <p:spPr>
          <a:xfrm>
            <a:off x="530352" y="5638290"/>
            <a:ext cx="1114924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803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ffermazion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11480" y="722376"/>
            <a:ext cx="10762488" cy="54589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7200" cap="all" baseline="0" dirty="0">
                <a:latin typeface="+mj-lt"/>
              </a:defRPr>
            </a:lvl1pPr>
            <a:lvl2pPr marL="457200" indent="0">
              <a:lnSpc>
                <a:spcPct val="90000"/>
              </a:lnSpc>
              <a:buNone/>
              <a:defRPr lang="en-US" sz="6600" cap="all" baseline="0" dirty="0">
                <a:latin typeface="+mj-lt"/>
              </a:defRPr>
            </a:lvl2pPr>
            <a:lvl3pPr marL="914400" indent="0">
              <a:lnSpc>
                <a:spcPct val="90000"/>
              </a:lnSpc>
              <a:buNone/>
              <a:defRPr lang="en-US" sz="6000" cap="all" baseline="0" dirty="0">
                <a:latin typeface="+mj-lt"/>
              </a:defRPr>
            </a:lvl3pPr>
            <a:lvl4pPr marL="1371600" indent="0">
              <a:lnSpc>
                <a:spcPct val="90000"/>
              </a:lnSpc>
              <a:buNone/>
              <a:defRPr lang="en-US" sz="6000" cap="all" baseline="0" dirty="0">
                <a:latin typeface="+mj-lt"/>
              </a:defRPr>
            </a:lvl4pPr>
            <a:lvl5pPr marL="1828800" indent="0">
              <a:lnSpc>
                <a:spcPct val="90000"/>
              </a:lnSpc>
              <a:buNone/>
              <a:defRPr lang="en-US" sz="6000" cap="all" baseline="0" dirty="0">
                <a:latin typeface="+mj-lt"/>
              </a:defRPr>
            </a:lvl5pPr>
          </a:lstStyle>
          <a:p>
            <a:pPr lvl="0" rtl="0"/>
            <a:r>
              <a:rPr lang="it"/>
              <a:t>Fai clic per modificare l'istruzione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B4B05AAB-D167-637A-451A-510AF3173A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Esempio di testo a piè di pagina</a:t>
            </a:r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A28B3CFC-5715-1685-A039-A3162E1A6D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B5256ABD-1750-68C8-B3DD-DDDA3342C7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pPr rtl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7C0A4E9-267E-8FCC-AB27-70F0E33E2D79}"/>
              </a:ext>
            </a:extLst>
          </p:cNvPr>
          <p:cNvCxnSpPr>
            <a:cxnSpLocks/>
          </p:cNvCxnSpPr>
          <p:nvPr/>
        </p:nvCxnSpPr>
        <p:spPr>
          <a:xfrm>
            <a:off x="530352" y="533400"/>
            <a:ext cx="11128248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97A1B5A9-A34C-A393-09C0-174C561F5FBF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28248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496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con immagin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1F847F0-1D67-5F49-6571-5F248F11275B}"/>
              </a:ext>
            </a:extLst>
          </p:cNvPr>
          <p:cNvCxnSpPr>
            <a:cxnSpLocks/>
          </p:cNvCxnSpPr>
          <p:nvPr/>
        </p:nvCxnSpPr>
        <p:spPr>
          <a:xfrm>
            <a:off x="8173214" y="530425"/>
            <a:ext cx="3485386" cy="0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280C4FA-D5DF-A52F-5EBC-E1A231F643A5}"/>
              </a:ext>
            </a:extLst>
          </p:cNvPr>
          <p:cNvCxnSpPr>
            <a:cxnSpLocks/>
          </p:cNvCxnSpPr>
          <p:nvPr/>
        </p:nvCxnSpPr>
        <p:spPr>
          <a:xfrm>
            <a:off x="8173214" y="5498461"/>
            <a:ext cx="3485386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60877CE2-4402-942B-FD26-6E29BDAB9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968" y="768351"/>
            <a:ext cx="3685656" cy="2843527"/>
          </a:xfrm>
        </p:spPr>
        <p:txBody>
          <a:bodyPr rtlCol="0" anchor="t">
            <a:normAutofit/>
          </a:bodyPr>
          <a:lstStyle>
            <a:lvl1pPr>
              <a:defRPr sz="44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6D3F2A15-2C96-2533-3F11-3EFA30B567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605681" cy="6858000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F79075-DF30-526B-9548-3F9D7EF9F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3978" y="5681133"/>
            <a:ext cx="3655646" cy="664191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E2571521-DF5C-DF9C-1A62-5F1513FC610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073978" y="6426091"/>
            <a:ext cx="2295058" cy="365125"/>
          </a:xfrm>
        </p:spPr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1135B836-FBFB-89F8-B972-11036B55F5C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298013" y="6426091"/>
            <a:ext cx="875825" cy="365125"/>
          </a:xfrm>
        </p:spPr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50AD8387-A9F9-E9E2-1138-08C0AA49571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984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struzio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0415" y="717754"/>
            <a:ext cx="10758791" cy="545815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None/>
              <a:defRPr lang="en-US" sz="7200" b="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lnSpc>
                <a:spcPct val="90000"/>
              </a:lnSpc>
              <a:spcBef>
                <a:spcPts val="1000"/>
              </a:spcBef>
              <a:buNone/>
              <a:defRPr lang="en-US" sz="6600" b="0" cap="all" baseline="0" dirty="0">
                <a:solidFill>
                  <a:schemeClr val="accent1"/>
                </a:solidFill>
                <a:latin typeface="+mj-lt"/>
              </a:defRPr>
            </a:lvl2pPr>
            <a:lvl3pPr marL="914400" indent="0">
              <a:lnSpc>
                <a:spcPct val="90000"/>
              </a:lnSpc>
              <a:spcBef>
                <a:spcPts val="1000"/>
              </a:spcBef>
              <a:buNone/>
              <a:defRPr lang="en-US" sz="6000" b="0" cap="all" baseline="0" dirty="0">
                <a:solidFill>
                  <a:schemeClr val="accent1"/>
                </a:solidFill>
                <a:latin typeface="+mj-lt"/>
              </a:defRPr>
            </a:lvl3pPr>
            <a:lvl4pPr marL="1371600" indent="0">
              <a:lnSpc>
                <a:spcPct val="90000"/>
              </a:lnSpc>
              <a:spcBef>
                <a:spcPts val="1000"/>
              </a:spcBef>
              <a:buNone/>
              <a:defRPr lang="en-US" sz="6000" b="0" cap="all" baseline="0" dirty="0">
                <a:solidFill>
                  <a:schemeClr val="accent1"/>
                </a:solidFill>
                <a:latin typeface="+mj-lt"/>
              </a:defRPr>
            </a:lvl4pPr>
            <a:lvl5pPr marL="1828800" indent="0">
              <a:lnSpc>
                <a:spcPct val="90000"/>
              </a:lnSpc>
              <a:spcBef>
                <a:spcPts val="1000"/>
              </a:spcBef>
              <a:buNone/>
              <a:defRPr lang="en-US" sz="6000" b="0" cap="all" baseline="0" dirty="0">
                <a:solidFill>
                  <a:schemeClr val="accent1"/>
                </a:solidFill>
                <a:latin typeface="+mj-lt"/>
              </a:defRPr>
            </a:lvl5pPr>
          </a:lstStyle>
          <a:p>
            <a:pPr marL="228600" lvl="0" indent="-228600" rtl="0">
              <a:lnSpc>
                <a:spcPct val="90000"/>
              </a:lnSpc>
              <a:spcBef>
                <a:spcPct val="0"/>
              </a:spcBef>
            </a:pPr>
            <a:r>
              <a:rPr lang="it"/>
              <a:t>Fai clic per modificare l'istruzione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321C58F-32A5-353B-47A2-C43DAAB8F254}"/>
              </a:ext>
            </a:extLst>
          </p:cNvPr>
          <p:cNvCxnSpPr>
            <a:cxnSpLocks/>
          </p:cNvCxnSpPr>
          <p:nvPr/>
        </p:nvCxnSpPr>
        <p:spPr>
          <a:xfrm>
            <a:off x="530352" y="530352"/>
            <a:ext cx="11128248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97A1B5A9-A34C-A393-09C0-174C561F5FBF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28248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070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struzion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50490" y="1828806"/>
            <a:ext cx="9291020" cy="3132569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5400" b="0">
                <a:solidFill>
                  <a:schemeClr val="accent1"/>
                </a:solidFill>
              </a:defRPr>
            </a:lvl1pPr>
            <a:lvl2pPr marL="228600" indent="0" algn="ctr">
              <a:lnSpc>
                <a:spcPct val="100000"/>
              </a:lnSpc>
              <a:buNone/>
              <a:defRPr sz="4800" b="0">
                <a:solidFill>
                  <a:schemeClr val="accent1"/>
                </a:solidFill>
              </a:defRPr>
            </a:lvl2pPr>
            <a:lvl3pPr marL="457200" indent="0" algn="ctr">
              <a:lnSpc>
                <a:spcPct val="100000"/>
              </a:lnSpc>
              <a:buNone/>
              <a:defRPr sz="4400" b="0">
                <a:solidFill>
                  <a:schemeClr val="accent1"/>
                </a:solidFill>
              </a:defRPr>
            </a:lvl3pPr>
            <a:lvl4pPr marL="685800" indent="0" algn="ctr">
              <a:lnSpc>
                <a:spcPct val="100000"/>
              </a:lnSpc>
              <a:buNone/>
              <a:defRPr sz="4000" b="0">
                <a:solidFill>
                  <a:schemeClr val="accent1"/>
                </a:solidFill>
              </a:defRPr>
            </a:lvl4pPr>
            <a:lvl5pPr marL="914400" indent="0" algn="ctr">
              <a:lnSpc>
                <a:spcPct val="100000"/>
              </a:lnSpc>
              <a:buNone/>
              <a:defRPr sz="3600" b="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"/>
              <a:t>Fai clic per modificare l'istruzione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99661B65-925C-C474-4671-6B5CBEB80093}"/>
              </a:ext>
            </a:extLst>
          </p:cNvPr>
          <p:cNvCxnSpPr>
            <a:cxnSpLocks/>
          </p:cNvCxnSpPr>
          <p:nvPr/>
        </p:nvCxnSpPr>
        <p:spPr>
          <a:xfrm>
            <a:off x="1405629" y="1164266"/>
            <a:ext cx="9386681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9AEB70E-85D7-3389-E0B5-B0953E3D035D}"/>
              </a:ext>
            </a:extLst>
          </p:cNvPr>
          <p:cNvCxnSpPr>
            <a:cxnSpLocks/>
          </p:cNvCxnSpPr>
          <p:nvPr/>
        </p:nvCxnSpPr>
        <p:spPr>
          <a:xfrm>
            <a:off x="1399690" y="5693732"/>
            <a:ext cx="9386681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622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9764" y="5486400"/>
            <a:ext cx="9472473" cy="939691"/>
          </a:xfrm>
        </p:spPr>
        <p:txBody>
          <a:bodyPr rtlCol="0" anchor="ctr">
            <a:normAutofit/>
          </a:bodyPr>
          <a:lstStyle>
            <a:lvl1pPr marL="137160" indent="-137160" algn="ctr">
              <a:lnSpc>
                <a:spcPct val="100000"/>
              </a:lnSpc>
              <a:defRPr sz="1800" cap="all" baseline="0">
                <a:latin typeface="+mj-lt"/>
              </a:defRPr>
            </a:lvl1pPr>
          </a:lstStyle>
          <a:p>
            <a:pPr rtl="0"/>
            <a:r>
              <a:rPr lang="it"/>
              <a:t>Autore offerta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59761" y="667511"/>
            <a:ext cx="9413534" cy="4010998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400" b="0" cap="none" spc="50" baseline="0">
                <a:solidFill>
                  <a:schemeClr val="accent1"/>
                </a:solidFill>
                <a:latin typeface="+mn-lt"/>
              </a:defRPr>
            </a:lvl1pPr>
            <a:lvl2pPr marL="228600" indent="0" algn="ctr">
              <a:lnSpc>
                <a:spcPct val="100000"/>
              </a:lnSpc>
              <a:buNone/>
              <a:defRPr sz="4000" b="0" cap="none" spc="50" baseline="0">
                <a:solidFill>
                  <a:schemeClr val="accent1"/>
                </a:solidFill>
                <a:latin typeface="+mn-lt"/>
              </a:defRPr>
            </a:lvl2pPr>
            <a:lvl3pPr marL="457200" indent="0" algn="ctr">
              <a:lnSpc>
                <a:spcPct val="100000"/>
              </a:lnSpc>
              <a:buNone/>
              <a:defRPr sz="3600" b="0" cap="none" spc="50" baseline="0">
                <a:solidFill>
                  <a:schemeClr val="accent1"/>
                </a:solidFill>
                <a:latin typeface="+mn-lt"/>
              </a:defRPr>
            </a:lvl3pPr>
            <a:lvl4pPr marL="685800" indent="0" algn="ctr">
              <a:lnSpc>
                <a:spcPct val="100000"/>
              </a:lnSpc>
              <a:buNone/>
              <a:defRPr sz="3200" b="0" cap="none" spc="50" baseline="0">
                <a:solidFill>
                  <a:schemeClr val="accent1"/>
                </a:solidFill>
                <a:latin typeface="+mn-lt"/>
              </a:defRPr>
            </a:lvl4pPr>
            <a:lvl5pPr marL="914400" indent="0" algn="ctr">
              <a:lnSpc>
                <a:spcPct val="100000"/>
              </a:lnSpc>
              <a:buNone/>
              <a:defRPr sz="2800" b="0" cap="none" spc="50" baseline="0">
                <a:solidFill>
                  <a:schemeClr val="accent1"/>
                </a:solidFill>
                <a:latin typeface="+mn-lt"/>
              </a:defRPr>
            </a:lvl5pPr>
          </a:lstStyle>
          <a:p>
            <a:pPr lvl="0" rtl="0"/>
            <a:r>
              <a:rPr lang="it"/>
              <a:t>Fai clic per modificare l'offerta</a:t>
            </a:r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468922A5-1A25-C2CB-DB6C-A2CCA7E6E68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7AB04756-BB80-4C64-D871-0ADC3A7778F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3EF70E65-4C3D-A600-1367-6FBA2FDDE55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C95B307-0002-4F55-5801-73F564B37804}"/>
              </a:ext>
            </a:extLst>
          </p:cNvPr>
          <p:cNvCxnSpPr>
            <a:cxnSpLocks/>
          </p:cNvCxnSpPr>
          <p:nvPr/>
        </p:nvCxnSpPr>
        <p:spPr>
          <a:xfrm>
            <a:off x="1399690" y="5178692"/>
            <a:ext cx="9386681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44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1" y="5422793"/>
            <a:ext cx="8849802" cy="763321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defRPr sz="2000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"/>
              <a:t>Autore dell'offerta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15047" y="364321"/>
            <a:ext cx="8983395" cy="4379976"/>
          </a:xfrm>
        </p:spPr>
        <p:txBody>
          <a:bodyPr rtlCol="0" anchor="t">
            <a:normAutofit/>
          </a:bodyPr>
          <a:lstStyle>
            <a:lvl1pPr marL="137160" indent="-137160">
              <a:lnSpc>
                <a:spcPct val="100000"/>
              </a:lnSpc>
              <a:buNone/>
              <a:defRPr sz="5400" b="0" cap="none" spc="50" baseline="0"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 sz="1600" b="0" cap="all" spc="50" baseline="0">
                <a:solidFill>
                  <a:schemeClr val="tx1"/>
                </a:solidFill>
                <a:latin typeface="+mj-lt"/>
              </a:defRPr>
            </a:lvl2pPr>
            <a:lvl3pPr marL="457200" indent="0">
              <a:buNone/>
              <a:defRPr sz="1400" b="0" cap="all" spc="50" baseline="0">
                <a:solidFill>
                  <a:schemeClr val="tx1"/>
                </a:solidFill>
                <a:latin typeface="+mj-lt"/>
              </a:defRPr>
            </a:lvl3pPr>
            <a:lvl4pPr marL="685800" indent="0">
              <a:buNone/>
              <a:defRPr sz="1200" b="0" cap="all" spc="50" baseline="0">
                <a:solidFill>
                  <a:schemeClr val="tx1"/>
                </a:solidFill>
                <a:latin typeface="+mj-lt"/>
              </a:defRPr>
            </a:lvl4pPr>
            <a:lvl5pPr marL="914400" indent="0">
              <a:buNone/>
              <a:defRPr sz="1100" b="0" cap="all" spc="50" baseline="0">
                <a:solidFill>
                  <a:schemeClr val="tx1"/>
                </a:solidFill>
                <a:latin typeface="+mj-lt"/>
              </a:defRPr>
            </a:lvl5pPr>
          </a:lstStyle>
          <a:p>
            <a:pPr lvl="0" rtl="0"/>
            <a:r>
              <a:rPr lang="it"/>
              <a:t>Fai clic per modificare l'offerta</a:t>
            </a:r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BB573913-DF3D-A336-7766-2F2A4077FA2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82574524-6D35-F65F-291D-C661BC2839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551DEE08-81D7-3436-67E0-35E4159750B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A1234A2-3E92-F2E2-45A7-60E39396715E}"/>
              </a:ext>
            </a:extLst>
          </p:cNvPr>
          <p:cNvCxnSpPr>
            <a:cxnSpLocks/>
          </p:cNvCxnSpPr>
          <p:nvPr/>
        </p:nvCxnSpPr>
        <p:spPr>
          <a:xfrm>
            <a:off x="530352" y="5184424"/>
            <a:ext cx="111421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1A2847D-BCD1-DEA8-DC65-258A4946768E}"/>
              </a:ext>
            </a:extLst>
          </p:cNvPr>
          <p:cNvCxnSpPr>
            <a:cxnSpLocks/>
          </p:cNvCxnSpPr>
          <p:nvPr/>
        </p:nvCxnSpPr>
        <p:spPr>
          <a:xfrm>
            <a:off x="530352" y="6326367"/>
            <a:ext cx="1115568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607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0302" y="5345083"/>
            <a:ext cx="10243537" cy="847899"/>
          </a:xfrm>
        </p:spPr>
        <p:txBody>
          <a:bodyPr rtlCol="0" anchor="ctr">
            <a:normAutofit/>
          </a:bodyPr>
          <a:lstStyle>
            <a:lvl1pPr marL="137160" indent="-137160" algn="ctr">
              <a:lnSpc>
                <a:spcPct val="110000"/>
              </a:lnSpc>
              <a:defRPr sz="180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it"/>
              <a:t>Autore offerta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30303" y="951364"/>
            <a:ext cx="10243536" cy="379437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4400" b="0" cap="all" spc="50" baseline="0">
                <a:solidFill>
                  <a:schemeClr val="tx1"/>
                </a:solidFill>
                <a:latin typeface="+mj-lt"/>
              </a:defRPr>
            </a:lvl1pPr>
            <a:lvl2pPr marL="228600" indent="0">
              <a:buNone/>
              <a:defRPr sz="4400" b="0" cap="all" spc="50" baseline="0">
                <a:solidFill>
                  <a:schemeClr val="accent1"/>
                </a:solidFill>
                <a:latin typeface="+mj-lt"/>
              </a:defRPr>
            </a:lvl2pPr>
            <a:lvl3pPr marL="457200" indent="0">
              <a:buNone/>
              <a:defRPr sz="4400" b="0" cap="all" spc="50" baseline="0">
                <a:solidFill>
                  <a:schemeClr val="accent1"/>
                </a:solidFill>
                <a:latin typeface="+mj-lt"/>
              </a:defRPr>
            </a:lvl3pPr>
            <a:lvl4pPr marL="685800" indent="0">
              <a:buNone/>
              <a:defRPr sz="4400" b="0" cap="all" spc="50" baseline="0">
                <a:solidFill>
                  <a:schemeClr val="accent1"/>
                </a:solidFill>
                <a:latin typeface="+mj-lt"/>
              </a:defRPr>
            </a:lvl4pPr>
            <a:lvl5pPr marL="914400" indent="0">
              <a:buNone/>
              <a:defRPr sz="4400" b="0" cap="all" spc="50" baseline="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"/>
              <a:t>Fai clic per modificare l'offerta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050A9D-B7C5-F464-79AD-0740B311B072}"/>
              </a:ext>
            </a:extLst>
          </p:cNvPr>
          <p:cNvCxnSpPr>
            <a:cxnSpLocks/>
          </p:cNvCxnSpPr>
          <p:nvPr/>
        </p:nvCxnSpPr>
        <p:spPr>
          <a:xfrm>
            <a:off x="524909" y="533400"/>
            <a:ext cx="111421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A1234A2-3E92-F2E2-45A7-60E39396715E}"/>
              </a:ext>
            </a:extLst>
          </p:cNvPr>
          <p:cNvCxnSpPr>
            <a:cxnSpLocks/>
          </p:cNvCxnSpPr>
          <p:nvPr/>
        </p:nvCxnSpPr>
        <p:spPr>
          <a:xfrm>
            <a:off x="516418" y="5184424"/>
            <a:ext cx="11142182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0F8BEE7C-4A94-0B15-16EB-46B45E9C057E}"/>
              </a:ext>
            </a:extLst>
          </p:cNvPr>
          <p:cNvCxnSpPr>
            <a:cxnSpLocks/>
          </p:cNvCxnSpPr>
          <p:nvPr/>
        </p:nvCxnSpPr>
        <p:spPr>
          <a:xfrm>
            <a:off x="507928" y="6324600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7888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4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9764" y="5430743"/>
            <a:ext cx="9472473" cy="704081"/>
          </a:xfrm>
        </p:spPr>
        <p:txBody>
          <a:bodyPr rtlCol="0" anchor="ctr">
            <a:normAutofit/>
          </a:bodyPr>
          <a:lstStyle>
            <a:lvl1pPr marL="137160" indent="-137160" algn="ctr">
              <a:lnSpc>
                <a:spcPct val="100000"/>
              </a:lnSpc>
              <a:defRPr sz="1800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"/>
              <a:t>Autore offerta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59761" y="1081377"/>
            <a:ext cx="9413534" cy="3597131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400" b="0" cap="none" spc="50" baseline="0">
                <a:solidFill>
                  <a:schemeClr val="tx1"/>
                </a:solidFill>
                <a:latin typeface="+mn-lt"/>
              </a:defRPr>
            </a:lvl1pPr>
            <a:lvl2pPr marL="228600" indent="0" algn="ctr">
              <a:lnSpc>
                <a:spcPct val="100000"/>
              </a:lnSpc>
              <a:buNone/>
              <a:defRPr sz="4000" b="0" cap="none" spc="50" baseline="0">
                <a:solidFill>
                  <a:schemeClr val="accent1"/>
                </a:solidFill>
                <a:latin typeface="+mn-lt"/>
              </a:defRPr>
            </a:lvl2pPr>
            <a:lvl3pPr marL="457200" indent="0" algn="ctr">
              <a:lnSpc>
                <a:spcPct val="100000"/>
              </a:lnSpc>
              <a:buNone/>
              <a:defRPr sz="3600" b="0" cap="none" spc="50" baseline="0">
                <a:solidFill>
                  <a:schemeClr val="accent1"/>
                </a:solidFill>
                <a:latin typeface="+mn-lt"/>
              </a:defRPr>
            </a:lvl3pPr>
            <a:lvl4pPr marL="685800" indent="0" algn="ctr">
              <a:lnSpc>
                <a:spcPct val="100000"/>
              </a:lnSpc>
              <a:buNone/>
              <a:defRPr sz="3200" b="0" cap="none" spc="50" baseline="0">
                <a:solidFill>
                  <a:schemeClr val="accent1"/>
                </a:solidFill>
                <a:latin typeface="+mn-lt"/>
              </a:defRPr>
            </a:lvl4pPr>
            <a:lvl5pPr marL="914400" indent="0" algn="ctr">
              <a:lnSpc>
                <a:spcPct val="100000"/>
              </a:lnSpc>
              <a:buNone/>
              <a:defRPr sz="2800" b="0" cap="none" spc="50" baseline="0">
                <a:solidFill>
                  <a:schemeClr val="accent1"/>
                </a:solidFill>
                <a:latin typeface="+mn-lt"/>
              </a:defRPr>
            </a:lvl5pPr>
          </a:lstStyle>
          <a:p>
            <a:pPr lvl="0" rtl="0"/>
            <a:r>
              <a:rPr lang="it"/>
              <a:t>Fai clic per modificare l'offerta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3FD77A43-F5D0-235F-35F0-CBDFCF048764}"/>
              </a:ext>
            </a:extLst>
          </p:cNvPr>
          <p:cNvCxnSpPr>
            <a:cxnSpLocks/>
          </p:cNvCxnSpPr>
          <p:nvPr/>
        </p:nvCxnSpPr>
        <p:spPr>
          <a:xfrm>
            <a:off x="530352" y="530352"/>
            <a:ext cx="11159163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D4577989-BB5F-9AF1-A65F-3B2D0FDB6368}"/>
              </a:ext>
            </a:extLst>
          </p:cNvPr>
          <p:cNvCxnSpPr>
            <a:cxnSpLocks/>
          </p:cNvCxnSpPr>
          <p:nvPr/>
        </p:nvCxnSpPr>
        <p:spPr>
          <a:xfrm>
            <a:off x="530352" y="5180630"/>
            <a:ext cx="11159163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066E7AB-929A-6900-35D9-F1C66399874C}"/>
              </a:ext>
            </a:extLst>
          </p:cNvPr>
          <p:cNvCxnSpPr>
            <a:cxnSpLocks/>
          </p:cNvCxnSpPr>
          <p:nvPr/>
        </p:nvCxnSpPr>
        <p:spPr>
          <a:xfrm>
            <a:off x="530352" y="6324600"/>
            <a:ext cx="11159163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1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ue contenut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34958D-8125-1BDA-53C9-9E2D33883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760"/>
            <a:ext cx="11239498" cy="914400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FB8DBCC-227D-BB0A-7CD5-02D66CF1874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9100" y="1714500"/>
            <a:ext cx="5305425" cy="4389438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DBB7E01-A7E6-1882-4E9B-8EABAF71F96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45936" y="1719072"/>
            <a:ext cx="5321808" cy="4390545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D294A4A-89C4-68BF-6701-5C47F940E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77908BC-F48B-81E4-8D93-7DB9E3716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7F93A54-CB38-BEAF-260B-84EDDF30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90608C5-C55C-14AC-C8E9-7F0530018CE5}"/>
              </a:ext>
            </a:extLst>
          </p:cNvPr>
          <p:cNvCxnSpPr>
            <a:cxnSpLocks/>
          </p:cNvCxnSpPr>
          <p:nvPr/>
        </p:nvCxnSpPr>
        <p:spPr>
          <a:xfrm>
            <a:off x="533400" y="1357303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139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ron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34958D-8125-1BDA-53C9-9E2D33883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365760"/>
            <a:ext cx="11256264" cy="914400"/>
          </a:xfrm>
        </p:spPr>
        <p:txBody>
          <a:bodyPr rtlCol="0" anchor="b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709FF10-A82A-AAEB-4B8C-921F3BA20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048" y="1490472"/>
            <a:ext cx="5321808" cy="642902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CEFD932-A581-1A49-7FAF-0FED2E2BC18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9100" y="2212975"/>
            <a:ext cx="5303838" cy="3892550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A627A15-4AB2-F230-22C7-0605AFD7DF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1490472"/>
            <a:ext cx="5321808" cy="642902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554404BD-8F2F-278E-C00B-3F1B1DE8CF2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45238" y="2212975"/>
            <a:ext cx="5321808" cy="3892550"/>
          </a:xfrm>
        </p:spPr>
        <p:txBody>
          <a:bodyPr rtlCol="0"/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D294A4A-89C4-68BF-6701-5C47F940E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77908BC-F48B-81E4-8D93-7DB9E3716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7F93A54-CB38-BEAF-260B-84EDDF30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90608C5-C55C-14AC-C8E9-7F0530018CE5}"/>
              </a:ext>
            </a:extLst>
          </p:cNvPr>
          <p:cNvCxnSpPr>
            <a:cxnSpLocks/>
          </p:cNvCxnSpPr>
          <p:nvPr/>
        </p:nvCxnSpPr>
        <p:spPr>
          <a:xfrm>
            <a:off x="530352" y="1357303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013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53695F-5E74-A380-8592-35FB6FC77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9C6149D-58D4-7497-818C-CF30244A2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8D2567-C532-BD45-FA85-03DBE3B3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BC0E491-56EB-F527-8A63-FBEEE61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46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u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FE9D82C-4607-0C9D-F241-D35DBEFEF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DCFCC5-7F8E-F549-57BA-7303E9F17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7BEB6A-C028-DA7D-C516-2F1316F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972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con immagine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877CE2-4402-942B-FD26-6E29BDAB9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901" y="5056743"/>
            <a:ext cx="11339400" cy="966902"/>
          </a:xfrm>
        </p:spPr>
        <p:txBody>
          <a:bodyPr rtlCol="0" anchor="b">
            <a:norm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6D3F2A15-2C96-2533-3F11-3EFA30B567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4930912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it"/>
              <a:t>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F79075-DF30-526B-9548-3F9D7EF9F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902" y="5979576"/>
            <a:ext cx="11339400" cy="365126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F256503-7989-932D-DE04-B424AC0B97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23E99C9-C336-E83E-56A6-D68659547C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57A77FC-B384-BD30-0961-237F594F200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839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F2BEA7-A772-B39C-F049-D8BA2D3F4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36" y="694943"/>
            <a:ext cx="3915473" cy="1325880"/>
          </a:xfrm>
        </p:spPr>
        <p:txBody>
          <a:bodyPr rtlCol="0" anchor="t"/>
          <a:lstStyle>
            <a:lvl1pPr>
              <a:defRPr sz="32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D5693C4-36AD-07F9-763E-EE5FC9DFB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3072" y="2057400"/>
            <a:ext cx="3932237" cy="4176906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FB4614-4148-D757-88D0-D93E5E1EA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94943"/>
            <a:ext cx="6483096" cy="553936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AADC46-B01E-DA2E-F24C-C48F5253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71A6063-F591-A804-79FE-A80AD3991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EFF439-6DA2-A61B-C94C-BEDC2411D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95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8EFA5E-0A3D-E6AD-3C21-DC40BCDEC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694944"/>
            <a:ext cx="3526816" cy="1711825"/>
          </a:xfrm>
        </p:spPr>
        <p:txBody>
          <a:bodyPr rtlCol="0" anchor="t"/>
          <a:lstStyle>
            <a:lvl1pPr>
              <a:defRPr sz="3200"/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CBA8418-7980-9A18-053B-82E4F16EB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5389" y="2508261"/>
            <a:ext cx="3520528" cy="3727948"/>
          </a:xfrm>
        </p:spPr>
        <p:txBody>
          <a:bodyPr rtlCol="0"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"/>
              <a:t>Fare clic per modificare lo stile del titolo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26F9F06-BE63-8EE7-74C5-6D0E3F9B75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419600" y="533400"/>
            <a:ext cx="7239000" cy="5791199"/>
          </a:xfrm>
          <a:blipFill>
            <a:blip r:embed="rId2">
              <a:alphaModFix amt="70000"/>
            </a:blip>
            <a:stretch>
              <a:fillRect/>
            </a:stretch>
          </a:blipFill>
          <a:effectLst>
            <a:outerShdw blurRad="203200" dist="12700" dir="7800000" algn="r" rotWithShape="0">
              <a:prstClr val="black">
                <a:alpha val="1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/>
            </a:lvl1pPr>
          </a:lstStyle>
          <a:p>
            <a:pPr lvl="0" rtl="0"/>
            <a:r>
              <a:rPr lang="it"/>
              <a:t> 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F485A3-3BFA-4B57-F6E5-5F41542B7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00AC9F0-6744-73C8-54FC-5C12BA7BF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1BAB9F6-C801-466A-4C39-23DCB1CD5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924215D5-0C4C-2E49-3A06-C65652576A64}"/>
              </a:ext>
            </a:extLst>
          </p:cNvPr>
          <p:cNvCxnSpPr>
            <a:cxnSpLocks/>
          </p:cNvCxnSpPr>
          <p:nvPr/>
        </p:nvCxnSpPr>
        <p:spPr>
          <a:xfrm>
            <a:off x="533400" y="533400"/>
            <a:ext cx="35037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757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clus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541942"/>
            <a:ext cx="11256264" cy="2225185"/>
          </a:xfrm>
        </p:spPr>
        <p:txBody>
          <a:bodyPr rtlCol="0" anchor="b">
            <a:norm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9099" y="3423301"/>
            <a:ext cx="11239499" cy="290129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457200" indent="0">
              <a:buNone/>
              <a:defRPr lang="en-US" dirty="0"/>
            </a:lvl2pPr>
            <a:lvl3pPr marL="914400" indent="0">
              <a:buNone/>
              <a:defRPr lang="en-US" dirty="0"/>
            </a:lvl3pPr>
            <a:lvl4pPr marL="1371600" indent="0">
              <a:buNone/>
              <a:defRPr lang="en-US" dirty="0"/>
            </a:lvl4pPr>
            <a:lvl5pPr marL="1828800" indent="0">
              <a:buNone/>
              <a:defRPr lang="en-US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BFD55B63-1406-DAD2-DBAB-BD87EA2FB540}"/>
              </a:ext>
            </a:extLst>
          </p:cNvPr>
          <p:cNvCxnSpPr>
            <a:cxnSpLocks/>
          </p:cNvCxnSpPr>
          <p:nvPr/>
        </p:nvCxnSpPr>
        <p:spPr>
          <a:xfrm>
            <a:off x="533400" y="2978854"/>
            <a:ext cx="11159163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952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clusion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1836238"/>
            <a:ext cx="11256264" cy="2512732"/>
          </a:xfrm>
        </p:spPr>
        <p:txBody>
          <a:bodyPr rtlCol="0" anchor="b">
            <a:norm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9099" y="4834052"/>
            <a:ext cx="11239499" cy="1405479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2000" dirty="0"/>
            </a:lvl1pPr>
            <a:lvl2pPr marL="457200" indent="0">
              <a:buNone/>
              <a:defRPr lang="en-US" sz="1800" dirty="0"/>
            </a:lvl2pPr>
            <a:lvl3pPr marL="914400" indent="0">
              <a:buNone/>
              <a:defRPr lang="en-US" sz="1600" dirty="0"/>
            </a:lvl3pPr>
            <a:lvl4pPr marL="1371600" indent="0">
              <a:buNone/>
              <a:defRPr lang="en-US" sz="1400" dirty="0"/>
            </a:lvl4pPr>
            <a:lvl5pPr marL="1828800" indent="0">
              <a:buNone/>
              <a:defRPr lang="en-US" sz="1400" dirty="0"/>
            </a:lvl5pPr>
          </a:lstStyle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05899B98-11E6-7DB0-F79E-50A541026355}"/>
              </a:ext>
            </a:extLst>
          </p:cNvPr>
          <p:cNvCxnSpPr>
            <a:cxnSpLocks/>
          </p:cNvCxnSpPr>
          <p:nvPr/>
        </p:nvCxnSpPr>
        <p:spPr>
          <a:xfrm>
            <a:off x="533400" y="4531625"/>
            <a:ext cx="11125198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105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24DF58-285B-E151-006A-D88C36BBB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238" y="398050"/>
            <a:ext cx="9635668" cy="367139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6600" dirty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9206861-2B51-5BD1-EB7B-C21E31ED4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322" y="5669280"/>
            <a:ext cx="9620300" cy="756807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 rtl="0"/>
            <a:r>
              <a:rPr lang="it"/>
              <a:t>Fare clic per modificare lo stile del sottotitolo dello schema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2DDD77-F8A9-7EC7-8615-6A38937C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8AB215-86A6-6EC5-BC27-7962FA84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0CECF-E526-1422-4780-123B6B1E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6EBC7DB-A84C-6AE6-0446-4E466A133069}"/>
              </a:ext>
            </a:extLst>
          </p:cNvPr>
          <p:cNvCxnSpPr>
            <a:cxnSpLocks/>
          </p:cNvCxnSpPr>
          <p:nvPr/>
        </p:nvCxnSpPr>
        <p:spPr>
          <a:xfrm>
            <a:off x="530352" y="5498461"/>
            <a:ext cx="11124446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932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24DF58-285B-E151-006A-D88C36BBB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765750"/>
            <a:ext cx="9635668" cy="34551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8800" dirty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9206861-2B51-5BD1-EB7B-C21E31ED4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428" y="5271844"/>
            <a:ext cx="9613065" cy="1001356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 rtl="0"/>
            <a:r>
              <a:rPr lang="it"/>
              <a:t>Fare clic per modificare lo stile del sottotitolo dello schema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2DDD77-F8A9-7EC7-8615-6A38937C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8AB215-86A6-6EC5-BC27-7962FA84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0CECF-E526-1422-4780-123B6B1E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4CDCB79-1025-8102-1BC6-378AB173CBFF}"/>
              </a:ext>
            </a:extLst>
          </p:cNvPr>
          <p:cNvCxnSpPr>
            <a:cxnSpLocks/>
          </p:cNvCxnSpPr>
          <p:nvPr/>
        </p:nvCxnSpPr>
        <p:spPr>
          <a:xfrm>
            <a:off x="533400" y="5184424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CEF23CAD-F5FD-3FB3-B413-1F54592B07E7}"/>
              </a:ext>
            </a:extLst>
          </p:cNvPr>
          <p:cNvCxnSpPr>
            <a:cxnSpLocks/>
          </p:cNvCxnSpPr>
          <p:nvPr/>
        </p:nvCxnSpPr>
        <p:spPr>
          <a:xfrm>
            <a:off x="533400" y="6324600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7521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24DF58-285B-E151-006A-D88C36BBB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765750"/>
            <a:ext cx="9635668" cy="3528339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8800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9206861-2B51-5BD1-EB7B-C21E31ED4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857" y="5184425"/>
            <a:ext cx="10575756" cy="1153220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"/>
              <a:t>Fare clic per modificare lo stile del sottotitolo dello schema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2DDD77-F8A9-7EC7-8615-6A38937C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8AB215-86A6-6EC5-BC27-7962FA84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0CECF-E526-1422-4780-123B6B1E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3817982C-A325-8307-2486-3AD646261E04}"/>
              </a:ext>
            </a:extLst>
          </p:cNvPr>
          <p:cNvCxnSpPr>
            <a:cxnSpLocks/>
          </p:cNvCxnSpPr>
          <p:nvPr/>
        </p:nvCxnSpPr>
        <p:spPr>
          <a:xfrm>
            <a:off x="533400" y="533538"/>
            <a:ext cx="11127005" cy="0"/>
          </a:xfrm>
          <a:prstGeom prst="line">
            <a:avLst/>
          </a:prstGeom>
          <a:ln w="603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C02859D-9F11-5594-CFD3-C5FDE18CACB3}"/>
              </a:ext>
            </a:extLst>
          </p:cNvPr>
          <p:cNvCxnSpPr>
            <a:cxnSpLocks/>
          </p:cNvCxnSpPr>
          <p:nvPr/>
        </p:nvCxnSpPr>
        <p:spPr>
          <a:xfrm>
            <a:off x="533400" y="5169248"/>
            <a:ext cx="11127005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6A0AD802-2887-3310-1453-789DB76F58DF}"/>
              </a:ext>
            </a:extLst>
          </p:cNvPr>
          <p:cNvCxnSpPr>
            <a:cxnSpLocks/>
          </p:cNvCxnSpPr>
          <p:nvPr/>
        </p:nvCxnSpPr>
        <p:spPr>
          <a:xfrm>
            <a:off x="533400" y="6330811"/>
            <a:ext cx="11119945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370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estazione della sezio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92EA34-13CC-54C1-DE3D-4F1D5D55C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97" y="3018408"/>
            <a:ext cx="8961120" cy="3247475"/>
          </a:xfrm>
        </p:spPr>
        <p:txBody>
          <a:bodyPr rtlCol="0" anchor="b">
            <a:norm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1849E7-8E94-3B02-239C-AAB48159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F845713-EE4C-7615-B812-531C14CF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644BD7-C050-D052-8408-65ADAAF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FD05DD5-DCB7-49C7-5E41-2DBD8B73D6D2}"/>
              </a:ext>
            </a:extLst>
          </p:cNvPr>
          <p:cNvCxnSpPr>
            <a:cxnSpLocks/>
          </p:cNvCxnSpPr>
          <p:nvPr/>
        </p:nvCxnSpPr>
        <p:spPr>
          <a:xfrm>
            <a:off x="530646" y="531958"/>
            <a:ext cx="11127954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9FDA663-314D-CA26-DF41-CB3FDC0733F0}"/>
              </a:ext>
            </a:extLst>
          </p:cNvPr>
          <p:cNvCxnSpPr>
            <a:cxnSpLocks/>
          </p:cNvCxnSpPr>
          <p:nvPr/>
        </p:nvCxnSpPr>
        <p:spPr>
          <a:xfrm>
            <a:off x="533400" y="6324600"/>
            <a:ext cx="11125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543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58916C8C-4316-E510-1962-E944B3382B43}"/>
              </a:ext>
            </a:extLst>
          </p:cNvPr>
          <p:cNvCxnSpPr>
            <a:cxnSpLocks/>
          </p:cNvCxnSpPr>
          <p:nvPr/>
        </p:nvCxnSpPr>
        <p:spPr>
          <a:xfrm>
            <a:off x="530352" y="533400"/>
            <a:ext cx="11125200" cy="0"/>
          </a:xfrm>
          <a:prstGeom prst="line">
            <a:avLst/>
          </a:prstGeom>
          <a:ln w="9525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6478947-1D67-18A4-7E48-5B4B2F97F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83" y="691868"/>
            <a:ext cx="11243617" cy="9011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"/>
              <a:t>Fare clic per modificare lo stile del titolo</a:t>
            </a:r>
            <a:endParaRPr lang="en-US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FE08CA-9517-ABC1-E915-31EA6D7B7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640" y="1754753"/>
            <a:ext cx="11240960" cy="4411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"/>
              <a:t>Fare clic per modificare lo stile del titolo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0E3983D-E783-AAEC-26DB-4B3F6511C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4857" y="6426091"/>
            <a:ext cx="46887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rtl="0"/>
            <a:r>
              <a:rPr lang="it"/>
              <a:t>Esempio testo a piè di pagina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0454426-0A97-D20B-FD06-9648AED777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846205" y="6426091"/>
            <a:ext cx="33276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rtl="0"/>
            <a:r>
              <a:rPr lang="en-US"/>
              <a:t>4/8/2025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DA13386-8E2A-2962-4804-81558038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187" y="6426091"/>
            <a:ext cx="6031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rtl="0"/>
            <a:fld id="{DD84031F-D6BF-4677-B12E-7D8B88BA70F7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73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4">
          <p15:clr>
            <a:srgbClr val="F26B43"/>
          </p15:clr>
        </p15:guide>
        <p15:guide id="2" pos="4128">
          <p15:clr>
            <a:srgbClr val="F26B43"/>
          </p15:clr>
        </p15:guide>
        <p15:guide id="3" pos="3456">
          <p15:clr>
            <a:srgbClr val="F26B43"/>
          </p15:clr>
        </p15:guide>
        <p15:guide id="4" pos="27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orient="horz" pos="336">
          <p15:clr>
            <a:srgbClr val="F26B43"/>
          </p15:clr>
        </p15:guide>
        <p15:guide id="8" pos="264">
          <p15:clr>
            <a:srgbClr val="F26B43"/>
          </p15:clr>
        </p15:guide>
        <p15:guide id="9" pos="4800">
          <p15:clr>
            <a:srgbClr val="F26B43"/>
          </p15:clr>
        </p15:guide>
        <p15:guide id="10" pos="2112">
          <p15:clr>
            <a:srgbClr val="F26B43"/>
          </p15:clr>
        </p15:guide>
        <p15:guide id="11" pos="54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hyperlink" Target="https://www.lifegate.it/startup-agricoltura-vertical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4" Type="http://schemas.openxmlformats.org/officeDocument/2006/relationships/hyperlink" Target="https://blog.upay.best/pt/criptomoeda-na-agricultur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4CA1BF-FF68-44B0-B3C5-6A4A64BD72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10"/>
            <a:ext cx="12191980" cy="6857990"/>
          </a:xfrm>
          <a:custGeom>
            <a:avLst/>
            <a:gdLst>
              <a:gd name="connsiteX0" fmla="*/ 510023 w 12192000"/>
              <a:gd name="connsiteY0" fmla="*/ 505353 h 6858000"/>
              <a:gd name="connsiteX1" fmla="*/ 510023 w 12192000"/>
              <a:gd name="connsiteY1" fmla="*/ 6352647 h 6858000"/>
              <a:gd name="connsiteX2" fmla="*/ 5415398 w 12192000"/>
              <a:gd name="connsiteY2" fmla="*/ 6352647 h 6858000"/>
              <a:gd name="connsiteX3" fmla="*/ 5415398 w 12192000"/>
              <a:gd name="connsiteY3" fmla="*/ 505353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10023" y="505353"/>
                </a:moveTo>
                <a:lnTo>
                  <a:pt x="510023" y="6352647"/>
                </a:lnTo>
                <a:lnTo>
                  <a:pt x="5415398" y="6352647"/>
                </a:lnTo>
                <a:lnTo>
                  <a:pt x="5415398" y="50535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effectLst>
            <a:innerShdw blurRad="215900" dist="25400" dir="13500000">
              <a:prstClr val="black">
                <a:alpha val="15000"/>
              </a:prst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E60B55-E98A-9325-2F25-F27EED654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297" y="1136691"/>
            <a:ext cx="4135970" cy="3038878"/>
          </a:xfrm>
        </p:spPr>
        <p:txBody>
          <a:bodyPr anchor="t">
            <a:normAutofit/>
          </a:bodyPr>
          <a:lstStyle/>
          <a:p>
            <a:r>
              <a:rPr lang="en-US" dirty="0"/>
              <a:t>Clearfarm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A2DA8-18C8-4671-BA1B-0A7BE6514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2093" y="5282217"/>
            <a:ext cx="4136599" cy="947146"/>
          </a:xfrm>
        </p:spPr>
        <p:txBody>
          <a:bodyPr anchor="t">
            <a:normAutofit/>
          </a:bodyPr>
          <a:lstStyle/>
          <a:p>
            <a:r>
              <a:rPr lang="it-IT" dirty="0"/>
              <a:t>Dalla semina alla tavola: tracciabilità e trasparenza con blockchain.</a:t>
            </a:r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1EBA69B-1CA5-E1EC-22C4-170BC159C464}"/>
              </a:ext>
            </a:extLst>
          </p:cNvPr>
          <p:cNvSpPr txBox="1"/>
          <p:nvPr/>
        </p:nvSpPr>
        <p:spPr>
          <a:xfrm>
            <a:off x="7772400" y="5755790"/>
            <a:ext cx="4267200" cy="58477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it-IT" sz="1600" dirty="0"/>
              <a:t>Beatrice Principali, Emanuele Lauro, Mohamed Abd </a:t>
            </a:r>
            <a:r>
              <a:rPr lang="it-IT" sz="1600" dirty="0" err="1"/>
              <a:t>Rabbou</a:t>
            </a:r>
            <a:r>
              <a:rPr lang="it-IT" sz="1600" dirty="0"/>
              <a:t>, Serena Stefani</a:t>
            </a:r>
          </a:p>
        </p:txBody>
      </p:sp>
    </p:spTree>
    <p:extLst>
      <p:ext uri="{BB962C8B-B14F-4D97-AF65-F5344CB8AC3E}">
        <p14:creationId xmlns:p14="http://schemas.microsoft.com/office/powerpoint/2010/main" val="4004846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556A5-36F4-D150-DB96-662BF819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555" y="512011"/>
            <a:ext cx="6792069" cy="1259920"/>
          </a:xfrm>
        </p:spPr>
        <p:txBody>
          <a:bodyPr anchor="b">
            <a:normAutofit/>
          </a:bodyPr>
          <a:lstStyle/>
          <a:p>
            <a:r>
              <a:rPr lang="en-US"/>
              <a:t>Sfide di Implementazione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6B27D-1C93-331C-2CE4-060018AE45D6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4848555" y="2148840"/>
            <a:ext cx="6792069" cy="416237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/>
              <a:t>Costi </a:t>
            </a:r>
            <a:r>
              <a:rPr lang="en-US" b="1" dirty="0" err="1"/>
              <a:t>iniziali</a:t>
            </a:r>
            <a:r>
              <a:rPr lang="en-US" b="1" dirty="0"/>
              <a:t> </a:t>
            </a:r>
            <a:r>
              <a:rPr lang="en-US" b="1" dirty="0" err="1"/>
              <a:t>elevati</a:t>
            </a:r>
            <a:endParaRPr lang="en-US" b="1" dirty="0"/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dirty="0" err="1"/>
              <a:t>L'implementazione</a:t>
            </a:r>
            <a:r>
              <a:rPr dirty="0"/>
              <a:t> della blockchain </a:t>
            </a:r>
            <a:r>
              <a:rPr dirty="0" err="1"/>
              <a:t>richiede</a:t>
            </a:r>
            <a:r>
              <a:rPr dirty="0"/>
              <a:t> </a:t>
            </a:r>
            <a:r>
              <a:rPr dirty="0" err="1"/>
              <a:t>investimenti</a:t>
            </a:r>
            <a:r>
              <a:rPr dirty="0"/>
              <a:t> </a:t>
            </a:r>
            <a:r>
              <a:rPr dirty="0" err="1"/>
              <a:t>significativi</a:t>
            </a:r>
            <a:r>
              <a:rPr dirty="0"/>
              <a:t> in </a:t>
            </a:r>
            <a:r>
              <a:rPr dirty="0" err="1"/>
              <a:t>infrastrutture</a:t>
            </a:r>
            <a:r>
              <a:rPr lang="it-IT" dirty="0"/>
              <a:t>, software e</a:t>
            </a:r>
            <a:r>
              <a:rPr dirty="0"/>
              <a:t> </a:t>
            </a:r>
            <a:r>
              <a:rPr dirty="0" err="1"/>
              <a:t>formazione</a:t>
            </a:r>
            <a:r>
              <a:rPr dirty="0"/>
              <a:t> </a:t>
            </a:r>
            <a:r>
              <a:rPr dirty="0" err="1"/>
              <a:t>specializzata</a:t>
            </a:r>
            <a:r>
              <a:rPr dirty="0"/>
              <a:t>.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/>
              <a:t>Complessità </a:t>
            </a:r>
            <a:r>
              <a:rPr lang="en-US" b="1" dirty="0" err="1"/>
              <a:t>tecnologica</a:t>
            </a:r>
            <a:endParaRPr lang="en-US" b="1" dirty="0"/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dirty="0"/>
              <a:t>La </a:t>
            </a:r>
            <a:r>
              <a:rPr dirty="0" err="1"/>
              <a:t>tecnologia</a:t>
            </a:r>
            <a:r>
              <a:rPr dirty="0"/>
              <a:t> blockchain </a:t>
            </a:r>
            <a:r>
              <a:rPr dirty="0" err="1"/>
              <a:t>richiede</a:t>
            </a:r>
            <a:r>
              <a:rPr dirty="0"/>
              <a:t> </a:t>
            </a:r>
            <a:r>
              <a:rPr dirty="0" err="1"/>
              <a:t>competenze</a:t>
            </a:r>
            <a:r>
              <a:rPr dirty="0"/>
              <a:t> </a:t>
            </a:r>
            <a:r>
              <a:rPr dirty="0" err="1"/>
              <a:t>digitali</a:t>
            </a:r>
            <a:r>
              <a:rPr dirty="0"/>
              <a:t> </a:t>
            </a:r>
            <a:r>
              <a:rPr dirty="0" err="1"/>
              <a:t>avanzate</a:t>
            </a:r>
            <a:r>
              <a:rPr dirty="0"/>
              <a:t> </a:t>
            </a:r>
            <a:r>
              <a:rPr lang="it-IT" dirty="0"/>
              <a:t>da parte di agricoltori e operatori. Inoltre l’integrazione con sistemi, quali IoT e ERP, non è sempre semplice.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 err="1"/>
              <a:t>Limitata</a:t>
            </a:r>
            <a:r>
              <a:rPr lang="en-US" b="1" dirty="0"/>
              <a:t> </a:t>
            </a:r>
            <a:r>
              <a:rPr lang="en-US" b="1" dirty="0" err="1"/>
              <a:t>connettività</a:t>
            </a:r>
            <a:r>
              <a:rPr lang="en-US" b="1" dirty="0"/>
              <a:t> </a:t>
            </a:r>
            <a:r>
              <a:rPr lang="en-US" b="1" dirty="0" err="1"/>
              <a:t>rurale</a:t>
            </a:r>
            <a:endParaRPr lang="en-US" b="1" dirty="0"/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dirty="0"/>
              <a:t>La </a:t>
            </a:r>
            <a:r>
              <a:rPr dirty="0" err="1"/>
              <a:t>scarsa</a:t>
            </a:r>
            <a:r>
              <a:rPr dirty="0"/>
              <a:t> </a:t>
            </a:r>
            <a:r>
              <a:rPr dirty="0" err="1"/>
              <a:t>connettività</a:t>
            </a:r>
            <a:r>
              <a:rPr dirty="0"/>
              <a:t> </a:t>
            </a:r>
            <a:r>
              <a:rPr dirty="0" err="1"/>
              <a:t>nelle</a:t>
            </a:r>
            <a:r>
              <a:rPr dirty="0"/>
              <a:t> </a:t>
            </a:r>
            <a:r>
              <a:rPr dirty="0" err="1"/>
              <a:t>aree</a:t>
            </a:r>
            <a:r>
              <a:rPr dirty="0"/>
              <a:t> </a:t>
            </a:r>
            <a:r>
              <a:rPr dirty="0" err="1"/>
              <a:t>rurali</a:t>
            </a:r>
            <a:r>
              <a:rPr dirty="0"/>
              <a:t> </a:t>
            </a:r>
            <a:r>
              <a:rPr dirty="0" err="1"/>
              <a:t>ostacola</a:t>
            </a:r>
            <a:r>
              <a:rPr dirty="0"/>
              <a:t> </a:t>
            </a:r>
            <a:r>
              <a:rPr dirty="0" err="1"/>
              <a:t>l'adozione</a:t>
            </a:r>
            <a:r>
              <a:rPr dirty="0"/>
              <a:t> di </a:t>
            </a:r>
            <a:r>
              <a:rPr dirty="0" err="1"/>
              <a:t>piattaforme</a:t>
            </a:r>
            <a:r>
              <a:rPr dirty="0"/>
              <a:t> blockchain </a:t>
            </a:r>
            <a:r>
              <a:rPr dirty="0" err="1"/>
              <a:t>decentralizzate</a:t>
            </a:r>
            <a:r>
              <a:rPr dirty="0"/>
              <a:t>.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 err="1"/>
              <a:t>Aspetti</a:t>
            </a:r>
            <a:r>
              <a:rPr lang="en-US" b="1" dirty="0"/>
              <a:t> </a:t>
            </a:r>
            <a:r>
              <a:rPr lang="en-US" b="1" dirty="0" err="1"/>
              <a:t>legali</a:t>
            </a:r>
            <a:r>
              <a:rPr lang="en-US" b="1" dirty="0"/>
              <a:t> e </a:t>
            </a:r>
            <a:r>
              <a:rPr lang="en-US" b="1" dirty="0" err="1"/>
              <a:t>normativi</a:t>
            </a:r>
            <a:endParaRPr lang="en-US" b="1" dirty="0"/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dirty="0"/>
              <a:t>Le normative come GDPR e </a:t>
            </a:r>
            <a:r>
              <a:rPr dirty="0" err="1"/>
              <a:t>sicurezza</a:t>
            </a:r>
            <a:r>
              <a:rPr dirty="0"/>
              <a:t> </a:t>
            </a:r>
            <a:r>
              <a:rPr dirty="0" err="1"/>
              <a:t>alimentare</a:t>
            </a:r>
            <a:r>
              <a:rPr dirty="0"/>
              <a:t> </a:t>
            </a:r>
            <a:r>
              <a:rPr dirty="0" err="1"/>
              <a:t>rappresentano</a:t>
            </a:r>
            <a:r>
              <a:rPr dirty="0"/>
              <a:t> </a:t>
            </a:r>
            <a:r>
              <a:rPr dirty="0" err="1"/>
              <a:t>sfide</a:t>
            </a:r>
            <a:r>
              <a:rPr dirty="0"/>
              <a:t> da </a:t>
            </a:r>
            <a:r>
              <a:rPr dirty="0" err="1"/>
              <a:t>superare</a:t>
            </a:r>
            <a:r>
              <a:rPr dirty="0"/>
              <a:t> </a:t>
            </a:r>
            <a:r>
              <a:rPr dirty="0" err="1"/>
              <a:t>nell'uso</a:t>
            </a:r>
            <a:r>
              <a:rPr dirty="0"/>
              <a:t> della blockchain </a:t>
            </a:r>
            <a:r>
              <a:rPr dirty="0" err="1"/>
              <a:t>agricola</a:t>
            </a:r>
            <a:r>
              <a:rPr dirty="0"/>
              <a:t>.</a:t>
            </a:r>
            <a:endParaRPr lang="en-US" dirty="0"/>
          </a:p>
        </p:txBody>
      </p:sp>
      <p:pic>
        <p:nvPicPr>
          <p:cNvPr id="8" name="Segnaposto immagine 7" descr="Immagine che contiene erba, pianta, serra, pianta da appartamento&#10;&#10;Il contenuto generato dall'IA potrebbe non essere corretto.">
            <a:extLst>
              <a:ext uri="{FF2B5EF4-FFF2-40B4-BE49-F238E27FC236}">
                <a16:creationId xmlns:a16="http://schemas.microsoft.com/office/drawing/2014/main" id="{EB0BC3CE-5ABE-BAB5-644E-9FB0AD8451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3224" r="332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109268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5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DC5-C181-D71E-BE7C-D8A9FF2CB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97" y="3018408"/>
            <a:ext cx="8961120" cy="3247475"/>
          </a:xfrm>
        </p:spPr>
        <p:txBody>
          <a:bodyPr anchor="b">
            <a:normAutofit/>
          </a:bodyPr>
          <a:lstStyle/>
          <a:p>
            <a:r>
              <a:rPr lang="en-US"/>
              <a:t>Introduzione alla Blockchain in Agricoltura</a:t>
            </a:r>
          </a:p>
        </p:txBody>
      </p:sp>
    </p:spTree>
    <p:extLst>
      <p:ext uri="{BB962C8B-B14F-4D97-AF65-F5344CB8AC3E}">
        <p14:creationId xmlns:p14="http://schemas.microsoft.com/office/powerpoint/2010/main" val="27970243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7EBE-2D05-B584-A12F-947437E0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497" y="691868"/>
            <a:ext cx="4660247" cy="1439210"/>
          </a:xfrm>
        </p:spPr>
        <p:txBody>
          <a:bodyPr anchor="t">
            <a:normAutofit/>
          </a:bodyPr>
          <a:lstStyle/>
          <a:p>
            <a:r>
              <a:rPr lang="en-US" dirty="0" err="1"/>
              <a:t>perché</a:t>
            </a:r>
            <a:r>
              <a:rPr lang="en-US" dirty="0"/>
              <a:t> la blockchain è </a:t>
            </a:r>
            <a:r>
              <a:rPr lang="en-US" dirty="0" err="1"/>
              <a:t>rilevante</a:t>
            </a:r>
            <a:r>
              <a:rPr lang="en-US" dirty="0"/>
              <a:t> per </a:t>
            </a:r>
            <a:r>
              <a:rPr lang="en-US" dirty="0" err="1"/>
              <a:t>l'agricoltura</a:t>
            </a:r>
            <a:r>
              <a:rPr lang="en-US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914E8-C812-FCB6-6F5E-330089EAF356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7007497" y="2211184"/>
            <a:ext cx="4660247" cy="411341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it-IT" sz="1300" b="1"/>
              <a:t>Tecnologia di registro distribuito</a:t>
            </a:r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it-IT" sz="1300"/>
              <a:t>La blockchain archivia dati in modo sicuro, trasparente e immutabile per garantire integrità e fiducia.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it-IT" sz="1300" b="1"/>
              <a:t>Tracciabilità e certificazione</a:t>
            </a:r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it-IT" sz="1300"/>
              <a:t>La blockchain permette di tracciare ogni fase della coltivazione, e dimostra la qualità e la provenienza dei prodotti.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it-IT" sz="1300" b="1"/>
              <a:t>Sostenibilità e trasparenza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it-IT" sz="1300"/>
              <a:t>L’adozione della blockchain supporta una maggiore sostenibilità e garantisce che i dati della filiera agricola non vengano alterati.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it-IT" sz="1300" b="1"/>
              <a:t>Autonomia ed efficienza</a:t>
            </a:r>
          </a:p>
          <a:p>
            <a:pPr marL="0" lvl="1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it-IT" sz="1300"/>
              <a:t>Eliminando intermediari, la blockchain abbassa i costi e aumenta l'efficienza della filiera agricola.</a:t>
            </a:r>
          </a:p>
        </p:txBody>
      </p:sp>
      <p:pic>
        <p:nvPicPr>
          <p:cNvPr id="2050" name="Picture 2" descr="Tecnologia per la conservazione ambientale e approccio all'ESG sostenibile globale">
            <a:extLst>
              <a:ext uri="{FF2B5EF4-FFF2-40B4-BE49-F238E27FC236}">
                <a16:creationId xmlns:a16="http://schemas.microsoft.com/office/drawing/2014/main" id="{AA7978E8-6C81-B44D-3F34-70E34883FB9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3" r="281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029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5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58B8A-3479-9AEB-6067-06330787C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97" y="3018408"/>
            <a:ext cx="8961120" cy="3247475"/>
          </a:xfrm>
        </p:spPr>
        <p:txBody>
          <a:bodyPr anchor="b">
            <a:normAutofit/>
          </a:bodyPr>
          <a:lstStyle/>
          <a:p>
            <a:r>
              <a:rPr lang="en-US" dirty="0" err="1"/>
              <a:t>Applicazioni</a:t>
            </a:r>
            <a:r>
              <a:rPr lang="en-US" dirty="0"/>
              <a:t> </a:t>
            </a:r>
            <a:r>
              <a:rPr lang="en-US" dirty="0" err="1"/>
              <a:t>pratiche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43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CB93-22F9-9E0B-A563-B2A41B781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9814" y="512011"/>
            <a:ext cx="3628786" cy="1259920"/>
          </a:xfrm>
        </p:spPr>
        <p:txBody>
          <a:bodyPr anchor="b">
            <a:normAutofit/>
          </a:bodyPr>
          <a:lstStyle/>
          <a:p>
            <a:r>
              <a:rPr lang="en-US" sz="2700" dirty="0" err="1"/>
              <a:t>Tracciabilità</a:t>
            </a:r>
            <a:r>
              <a:rPr lang="en-US" sz="2700" dirty="0"/>
              <a:t>, </a:t>
            </a:r>
            <a:r>
              <a:rPr lang="en-US" sz="2700" dirty="0" err="1"/>
              <a:t>certificazioni</a:t>
            </a:r>
            <a:r>
              <a:rPr lang="en-US" sz="2700" dirty="0"/>
              <a:t> e smart contract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D53399-F597-7BD0-693F-15A9CD070A27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8043065" y="2170611"/>
            <a:ext cx="3628786" cy="4162372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 err="1"/>
              <a:t>Tracciabilità</a:t>
            </a:r>
            <a:r>
              <a:rPr lang="en-US" b="1" dirty="0"/>
              <a:t> </a:t>
            </a:r>
            <a:r>
              <a:rPr lang="en-US" b="1" dirty="0" err="1"/>
              <a:t>dei</a:t>
            </a:r>
            <a:r>
              <a:rPr lang="en-US" b="1" dirty="0"/>
              <a:t> </a:t>
            </a:r>
            <a:r>
              <a:rPr lang="en-US" b="1" dirty="0" err="1"/>
              <a:t>prodotti</a:t>
            </a:r>
            <a:r>
              <a:rPr lang="en-US" b="1" dirty="0"/>
              <a:t> </a:t>
            </a:r>
            <a:r>
              <a:rPr lang="en-US" b="1" dirty="0" err="1"/>
              <a:t>agricoli</a:t>
            </a:r>
            <a:endParaRPr lang="en-US" b="1" dirty="0"/>
          </a:p>
          <a:p>
            <a:pPr marL="0" lvl="1" indent="0">
              <a:buFont typeface="Arial" panose="020B0604020202020204" pitchFamily="34" charset="0"/>
              <a:buNone/>
            </a:pPr>
            <a:r>
              <a:rPr dirty="0"/>
              <a:t>La blockchain </a:t>
            </a:r>
            <a:r>
              <a:rPr dirty="0" err="1"/>
              <a:t>registra</a:t>
            </a:r>
            <a:r>
              <a:rPr dirty="0"/>
              <a:t> </a:t>
            </a:r>
            <a:r>
              <a:rPr dirty="0" err="1"/>
              <a:t>dettagli</a:t>
            </a:r>
            <a:r>
              <a:rPr lang="it-IT" dirty="0"/>
              <a:t>,</a:t>
            </a:r>
            <a:r>
              <a:rPr dirty="0"/>
              <a:t> come origine e </a:t>
            </a:r>
            <a:r>
              <a:rPr dirty="0" err="1"/>
              <a:t>metodi</a:t>
            </a:r>
            <a:r>
              <a:rPr dirty="0"/>
              <a:t> di </a:t>
            </a:r>
            <a:r>
              <a:rPr dirty="0" err="1"/>
              <a:t>coltivazione</a:t>
            </a:r>
            <a:r>
              <a:rPr dirty="0"/>
              <a:t> per ogni lotto, </a:t>
            </a:r>
            <a:r>
              <a:rPr dirty="0" err="1"/>
              <a:t>garantendo</a:t>
            </a:r>
            <a:r>
              <a:rPr dirty="0"/>
              <a:t> </a:t>
            </a:r>
            <a:r>
              <a:rPr dirty="0" err="1"/>
              <a:t>trasparenza</a:t>
            </a:r>
            <a:r>
              <a:rPr dirty="0"/>
              <a:t> ai </a:t>
            </a:r>
            <a:r>
              <a:rPr dirty="0" err="1"/>
              <a:t>consumatori</a:t>
            </a:r>
            <a:r>
              <a:rPr dirty="0"/>
              <a:t>.</a:t>
            </a:r>
            <a:endParaRPr lang="en-US" dirty="0"/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 err="1"/>
              <a:t>Gestione</a:t>
            </a:r>
            <a:r>
              <a:rPr lang="en-US" b="1" dirty="0"/>
              <a:t> delle </a:t>
            </a:r>
            <a:r>
              <a:rPr lang="en-US" b="1" dirty="0" err="1"/>
              <a:t>certificazioni</a:t>
            </a:r>
            <a:endParaRPr lang="en-US" b="1" dirty="0"/>
          </a:p>
          <a:p>
            <a:pPr marL="0" lvl="1" indent="0">
              <a:buFont typeface="Arial" panose="020B0604020202020204" pitchFamily="34" charset="0"/>
              <a:buNone/>
            </a:pPr>
            <a:r>
              <a:rPr dirty="0"/>
              <a:t>La blockchain </a:t>
            </a:r>
            <a:r>
              <a:rPr dirty="0" err="1"/>
              <a:t>semplifica</a:t>
            </a:r>
            <a:r>
              <a:rPr dirty="0"/>
              <a:t> e </a:t>
            </a:r>
            <a:r>
              <a:rPr dirty="0" err="1"/>
              <a:t>velocizza</a:t>
            </a:r>
            <a:r>
              <a:rPr dirty="0"/>
              <a:t> la </a:t>
            </a:r>
            <a:r>
              <a:rPr dirty="0" err="1"/>
              <a:t>gestione</a:t>
            </a:r>
            <a:r>
              <a:rPr dirty="0"/>
              <a:t> delle </a:t>
            </a:r>
            <a:r>
              <a:rPr dirty="0" err="1"/>
              <a:t>certificazioni</a:t>
            </a:r>
            <a:r>
              <a:rPr dirty="0"/>
              <a:t> </a:t>
            </a:r>
            <a:r>
              <a:rPr dirty="0" err="1"/>
              <a:t>biologiche</a:t>
            </a:r>
            <a:r>
              <a:rPr dirty="0"/>
              <a:t> e di </a:t>
            </a:r>
            <a:r>
              <a:rPr dirty="0" err="1"/>
              <a:t>qualità</a:t>
            </a:r>
            <a:r>
              <a:rPr dirty="0"/>
              <a:t>, </a:t>
            </a:r>
            <a:r>
              <a:rPr dirty="0" err="1"/>
              <a:t>riducendo</a:t>
            </a:r>
            <a:r>
              <a:rPr dirty="0"/>
              <a:t> </a:t>
            </a:r>
            <a:r>
              <a:rPr dirty="0" err="1"/>
              <a:t>errori</a:t>
            </a:r>
            <a:r>
              <a:rPr dirty="0"/>
              <a:t> e </a:t>
            </a:r>
            <a:r>
              <a:rPr dirty="0" err="1"/>
              <a:t>frodi</a:t>
            </a:r>
            <a:r>
              <a:rPr dirty="0"/>
              <a:t>.</a:t>
            </a:r>
            <a:endParaRPr lang="en-US" dirty="0"/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b="1" dirty="0" err="1"/>
              <a:t>Utilizzo</a:t>
            </a:r>
            <a:r>
              <a:rPr lang="en-US" b="1" dirty="0"/>
              <a:t> degli smart contract</a:t>
            </a:r>
          </a:p>
          <a:p>
            <a:pPr marL="0" lvl="1"/>
            <a:r>
              <a:rPr lang="it-IT" dirty="0"/>
              <a:t>La blockchain automatizza pagamenti tra agricoltori, distributori e rivenditori, in modo da non creare dispute commerciali.</a:t>
            </a:r>
            <a:endParaRPr lang="en-US" dirty="0"/>
          </a:p>
        </p:txBody>
      </p:sp>
      <p:pic>
        <p:nvPicPr>
          <p:cNvPr id="8" name="Segnaposto immagine 7" descr="Immagine che contiene Cibo naturale, persona, prodotto, Cibo locale&#10;&#10;Il contenuto generato dall'IA potrebbe non essere corretto.">
            <a:extLst>
              <a:ext uri="{FF2B5EF4-FFF2-40B4-BE49-F238E27FC236}">
                <a16:creationId xmlns:a16="http://schemas.microsoft.com/office/drawing/2014/main" id="{86277BBA-A649-9AD9-4E60-4D504A2972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1" r="92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804290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57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F1635A-79F4-E8FC-89B8-028A6A6E7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0E8D5-4317-5D21-6DC3-21177681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97" y="3018408"/>
            <a:ext cx="8961120" cy="3247475"/>
          </a:xfrm>
        </p:spPr>
        <p:txBody>
          <a:bodyPr anchor="b">
            <a:normAutofit/>
          </a:bodyPr>
          <a:lstStyle/>
          <a:p>
            <a:r>
              <a:rPr lang="en-US" dirty="0" err="1"/>
              <a:t>Architettura</a:t>
            </a:r>
            <a:r>
              <a:rPr lang="en-US" dirty="0"/>
              <a:t> del </a:t>
            </a:r>
            <a:r>
              <a:rPr lang="en-US" dirty="0" err="1"/>
              <a:t>sistema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6382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FB378-ACD7-C710-5C7E-273B0418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0" y="694944"/>
            <a:ext cx="3334120" cy="1514856"/>
          </a:xfrm>
        </p:spPr>
        <p:txBody>
          <a:bodyPr anchor="t">
            <a:normAutofit/>
          </a:bodyPr>
          <a:lstStyle/>
          <a:p>
            <a:r>
              <a:rPr lang="en-US" dirty="0" err="1"/>
              <a:t>Flusso</a:t>
            </a:r>
            <a:r>
              <a:rPr lang="en-US" dirty="0"/>
              <a:t> di </a:t>
            </a:r>
            <a:r>
              <a:rPr lang="en-US" dirty="0" err="1"/>
              <a:t>tracciabilità</a:t>
            </a:r>
            <a:r>
              <a:rPr lang="en-US" dirty="0"/>
              <a:t> e </a:t>
            </a:r>
            <a:r>
              <a:rPr lang="en-US" dirty="0" err="1"/>
              <a:t>trasparenza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7884992-AC34-4616-A2AB-F83FCC0CBC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2934166"/>
              </p:ext>
            </p:extLst>
          </p:nvPr>
        </p:nvGraphicFramePr>
        <p:xfrm>
          <a:off x="4953000" y="1143755"/>
          <a:ext cx="6715522" cy="461894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985696">
                  <a:extLst>
                    <a:ext uri="{9D8B030D-6E8A-4147-A177-3AD203B41FA5}">
                      <a16:colId xmlns:a16="http://schemas.microsoft.com/office/drawing/2014/main" val="3639480034"/>
                    </a:ext>
                  </a:extLst>
                </a:gridCol>
                <a:gridCol w="1406807">
                  <a:extLst>
                    <a:ext uri="{9D8B030D-6E8A-4147-A177-3AD203B41FA5}">
                      <a16:colId xmlns:a16="http://schemas.microsoft.com/office/drawing/2014/main" val="76004747"/>
                    </a:ext>
                  </a:extLst>
                </a:gridCol>
                <a:gridCol w="3323019">
                  <a:extLst>
                    <a:ext uri="{9D8B030D-6E8A-4147-A177-3AD203B41FA5}">
                      <a16:colId xmlns:a16="http://schemas.microsoft.com/office/drawing/2014/main" val="3363544267"/>
                    </a:ext>
                  </a:extLst>
                </a:gridCol>
              </a:tblGrid>
              <a:tr h="6520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cap="all" spc="150" dirty="0">
                          <a:solidFill>
                            <a:srgbClr val="000000"/>
                          </a:solidFill>
                        </a:rPr>
                        <a:t>OPERATORE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19050" cap="flat" cmpd="sng" algn="ctr">
                      <a:noFill/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cap="all" spc="150" dirty="0" err="1">
                          <a:solidFill>
                            <a:srgbClr val="000000"/>
                          </a:solidFill>
                        </a:rPr>
                        <a:t>Ruolo</a:t>
                      </a:r>
                      <a:endParaRPr lang="en-US" sz="2000" b="1" cap="all" spc="150" dirty="0">
                        <a:solidFill>
                          <a:srgbClr val="000000"/>
                        </a:solidFill>
                      </a:endParaRPr>
                    </a:p>
                  </a:txBody>
                  <a:tcPr marL="193142" marR="193142" marT="193142" marB="193142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19050" cap="flat" cmpd="sng" algn="ctr">
                      <a:noFill/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cap="all" spc="150" dirty="0">
                          <a:solidFill>
                            <a:srgbClr val="000000"/>
                          </a:solidFill>
                        </a:rPr>
                        <a:t>Dati </a:t>
                      </a:r>
                      <a:r>
                        <a:rPr lang="en-US" sz="1800" b="1" cap="all" spc="150" dirty="0" err="1">
                          <a:solidFill>
                            <a:srgbClr val="000000"/>
                          </a:solidFill>
                        </a:rPr>
                        <a:t>Registrati</a:t>
                      </a:r>
                      <a:endParaRPr lang="en-US" sz="1800" b="1" cap="all" spc="150" dirty="0">
                        <a:solidFill>
                          <a:srgbClr val="000000"/>
                        </a:solidFill>
                      </a:endParaRPr>
                    </a:p>
                  </a:txBody>
                  <a:tcPr marL="193142" marR="193142" marT="193142" marB="193142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19050" cap="flat" cmpd="sng" algn="ctr">
                      <a:noFill/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890082"/>
                  </a:ext>
                </a:extLst>
              </a:tr>
              <a:tr h="5987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Agricoltore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Produzione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Certificazioni, quantità, metodi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364009"/>
                  </a:ext>
                </a:extLst>
              </a:tr>
              <a:tr h="5987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Blockchain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Registro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Dati immutabili e sicuri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318680"/>
                  </a:ext>
                </a:extLst>
              </a:tr>
              <a:tr h="5987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Distributore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Logistica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Trasporto, tempi, condizioni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2352572"/>
                  </a:ext>
                </a:extLst>
              </a:tr>
              <a:tr h="5987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Rivenditore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Vendita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Provenienza, qualità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31801"/>
                  </a:ext>
                </a:extLst>
              </a:tr>
              <a:tr h="8384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 dirty="0" err="1">
                          <a:solidFill>
                            <a:schemeClr val="tx1"/>
                          </a:solidFill>
                        </a:rPr>
                        <a:t>Consumatore</a:t>
                      </a:r>
                      <a:endParaRPr lang="en-US" sz="19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Verifica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 dirty="0">
                          <a:solidFill>
                            <a:schemeClr val="tx1"/>
                          </a:solidFill>
                        </a:rPr>
                        <a:t>Accesso alle </a:t>
                      </a:r>
                      <a:r>
                        <a:rPr lang="en-US" sz="1900" cap="none" spc="0" dirty="0" err="1">
                          <a:solidFill>
                            <a:schemeClr val="tx1"/>
                          </a:solidFill>
                        </a:rPr>
                        <a:t>informazioni</a:t>
                      </a:r>
                      <a:r>
                        <a:rPr lang="en-US" sz="19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900" cap="none" spc="0" dirty="0" err="1">
                          <a:solidFill>
                            <a:schemeClr val="tx1"/>
                          </a:solidFill>
                        </a:rPr>
                        <a:t>tramite</a:t>
                      </a:r>
                      <a:r>
                        <a:rPr lang="en-US" sz="1900" cap="none" spc="0" dirty="0">
                          <a:solidFill>
                            <a:schemeClr val="tx1"/>
                          </a:solidFill>
                        </a:rPr>
                        <a:t> QR code</a:t>
                      </a:r>
                    </a:p>
                  </a:txBody>
                  <a:tcPr marL="193142" marR="193142" marT="193142" marB="19314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69044"/>
                  </a:ext>
                </a:extLst>
              </a:tr>
            </a:tbl>
          </a:graphicData>
        </a:graphic>
      </p:graphicFrame>
      <p:pic>
        <p:nvPicPr>
          <p:cNvPr id="4" name="Immagine 3" descr="Immagine che contiene trattore, pianta, aria aperta, fattoria&#10;&#10;Il contenuto generato dall'IA potrebbe non essere corretto.">
            <a:extLst>
              <a:ext uri="{FF2B5EF4-FFF2-40B4-BE49-F238E27FC236}">
                <a16:creationId xmlns:a16="http://schemas.microsoft.com/office/drawing/2014/main" id="{4456788C-8907-A46B-F412-45421C520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91" y="2590800"/>
            <a:ext cx="35433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719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5AF79-5F86-2AD2-E157-387E498C8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97" y="3018408"/>
            <a:ext cx="8961120" cy="3247475"/>
          </a:xfrm>
        </p:spPr>
        <p:txBody>
          <a:bodyPr anchor="b">
            <a:normAutofit/>
          </a:bodyPr>
          <a:lstStyle/>
          <a:p>
            <a:r>
              <a:rPr lang="en-US" dirty="0" err="1"/>
              <a:t>Benefici</a:t>
            </a:r>
            <a:r>
              <a:rPr lang="en-US" dirty="0"/>
              <a:t> e </a:t>
            </a:r>
            <a:r>
              <a:rPr lang="en-US" dirty="0" err="1"/>
              <a:t>sfide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859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58A1-8E59-C268-7830-D0407C29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555" y="512011"/>
            <a:ext cx="6792069" cy="1259920"/>
          </a:xfrm>
        </p:spPr>
        <p:txBody>
          <a:bodyPr anchor="b">
            <a:normAutofit/>
          </a:bodyPr>
          <a:lstStyle/>
          <a:p>
            <a:r>
              <a:rPr lang="en-US" dirty="0" err="1"/>
              <a:t>Benefici</a:t>
            </a:r>
            <a:r>
              <a:rPr lang="en-US" dirty="0"/>
              <a:t> della Blockchain in </a:t>
            </a:r>
            <a:r>
              <a:rPr lang="en-US" dirty="0" err="1"/>
              <a:t>Agricoltura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8BFE9-A8EC-4AC0-77B7-A1099492AA6B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4848555" y="2148840"/>
            <a:ext cx="6792069" cy="416237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1500" b="1" dirty="0"/>
              <a:t>Tracciabilità Completa</a:t>
            </a:r>
            <a:endParaRPr lang="it-IT" sz="1500" dirty="0"/>
          </a:p>
          <a:p>
            <a:pPr marL="0" indent="0">
              <a:buNone/>
            </a:pPr>
            <a:r>
              <a:rPr lang="it-IT" sz="1500" dirty="0"/>
              <a:t>La blockchain garantisce trasparenza totale della filiera agricola e riduce il rischio di frodi. Migliora la sicurezza alimentare e permette di acceder in tempo reale alle certificazioni agricole.</a:t>
            </a:r>
          </a:p>
          <a:p>
            <a:pPr marL="0" indent="0">
              <a:buNone/>
            </a:pPr>
            <a:r>
              <a:rPr lang="it-IT" sz="1500" b="1" dirty="0"/>
              <a:t>Sicurezza dei Dati</a:t>
            </a:r>
            <a:endParaRPr lang="it-IT" sz="1500" dirty="0"/>
          </a:p>
          <a:p>
            <a:pPr marL="0" indent="0">
              <a:buNone/>
            </a:pPr>
            <a:r>
              <a:rPr lang="it-IT" sz="1500" dirty="0"/>
              <a:t>La crittografia e l'immutabilità proteggono i dati agricoli da manipolazioni e accessi non autorizzati.</a:t>
            </a:r>
          </a:p>
          <a:p>
            <a:pPr marL="0" indent="0">
              <a:buNone/>
            </a:pPr>
            <a:r>
              <a:rPr lang="it-IT" sz="1500" b="1" dirty="0"/>
              <a:t>Automazione con Smart </a:t>
            </a:r>
            <a:r>
              <a:rPr lang="it-IT" sz="1500" b="1" dirty="0" err="1"/>
              <a:t>Contract</a:t>
            </a:r>
            <a:endParaRPr lang="it-IT" sz="1500" dirty="0"/>
          </a:p>
          <a:p>
            <a:pPr marL="0" indent="0">
              <a:buNone/>
            </a:pPr>
            <a:r>
              <a:rPr lang="it-IT" sz="1500" dirty="0"/>
              <a:t>Gli smart </a:t>
            </a:r>
            <a:r>
              <a:rPr lang="it-IT" sz="1500" dirty="0" err="1"/>
              <a:t>contract</a:t>
            </a:r>
            <a:r>
              <a:rPr lang="it-IT" sz="1500" dirty="0"/>
              <a:t> semplificano pagamenti e accordi tra produttori, rivenditori e distributori in modo automatico, eliminando intermediari, e contribuendo perciò alla riduzione dei costi e dei tempi.</a:t>
            </a:r>
          </a:p>
          <a:p>
            <a:pPr marL="0" indent="0">
              <a:buNone/>
            </a:pPr>
            <a:r>
              <a:rPr lang="it-IT" sz="1500" b="1" dirty="0"/>
              <a:t>Integrazione con IoT</a:t>
            </a:r>
            <a:endParaRPr lang="it-IT" sz="1500" dirty="0"/>
          </a:p>
          <a:p>
            <a:pPr marL="0" indent="0">
              <a:buNone/>
            </a:pPr>
            <a:r>
              <a:rPr lang="it-IT" sz="1500" dirty="0"/>
              <a:t>Sensori IoT monitorano in tempo reale parametri agricoli come umidità e fertilizzanti per maggiore efficienza.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Segnaposto immagine 7" descr="Immagine che contiene erba, aria aperta, cielo, pianta&#10;&#10;Il contenuto generato dall'IA potrebbe non essere corretto.">
            <a:extLst>
              <a:ext uri="{FF2B5EF4-FFF2-40B4-BE49-F238E27FC236}">
                <a16:creationId xmlns:a16="http://schemas.microsoft.com/office/drawing/2014/main" id="{39D06CBF-89B6-F8CC-E767-DB76BF87F9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7632" r="276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43934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Linee">
  <a:themeElements>
    <a:clrScheme name="Lines">
      <a:dk1>
        <a:srgbClr val="0F0F0F"/>
      </a:dk1>
      <a:lt1>
        <a:sysClr val="window" lastClr="FFFFFF"/>
      </a:lt1>
      <a:dk2>
        <a:srgbClr val="0A242A"/>
      </a:dk2>
      <a:lt2>
        <a:srgbClr val="F5F2ED"/>
      </a:lt2>
      <a:accent1>
        <a:srgbClr val="E45730"/>
      </a:accent1>
      <a:accent2>
        <a:srgbClr val="27717D"/>
      </a:accent2>
      <a:accent3>
        <a:srgbClr val="8CA8B5"/>
      </a:accent3>
      <a:accent4>
        <a:srgbClr val="607381"/>
      </a:accent4>
      <a:accent5>
        <a:srgbClr val="A39990"/>
      </a:accent5>
      <a:accent6>
        <a:srgbClr val="BA3106"/>
      </a:accent6>
      <a:hlink>
        <a:srgbClr val="E45730"/>
      </a:hlink>
      <a:folHlink>
        <a:srgbClr val="24717F"/>
      </a:folHlink>
    </a:clrScheme>
    <a:fontScheme name="Univers Condensed Arial Light">
      <a:majorFont>
        <a:latin typeface="Univers Condensed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ines" id="{656B2F94-71EE-4F5F-8AB6-423A33239BAD}" vid="{CD481196-1649-4740-8CB7-70D8662C6A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0BD21B179B1749B10B6700D890B8C6" ma:contentTypeVersion="30" ma:contentTypeDescription="Create a new document." ma:contentTypeScope="" ma:versionID="a13b221ee5b949bd1d4a5301a6f516f4">
  <xsd:schema xmlns:xsd="http://www.w3.org/2001/XMLSchema" xmlns:xs="http://www.w3.org/2001/XMLSchema" xmlns:p="http://schemas.microsoft.com/office/2006/metadata/properties" xmlns:ns1="http://schemas.microsoft.com/sharepoint/v3" xmlns:ns2="9e626b82-2e62-4b56-b4f0-2eb243f478f4" xmlns:ns3="230e9df3-be65-4c73-a93b-d1236ebd677e" xmlns:ns4="543e3375-4853-4ccc-a3e2-1512ebb9cffd" targetNamespace="http://schemas.microsoft.com/office/2006/metadata/properties" ma:root="true" ma:fieldsID="233e7f4977957a9e20bc87caea750b4e" ns1:_="" ns2:_="" ns3:_="" ns4:_="">
    <xsd:import namespace="http://schemas.microsoft.com/sharepoint/v3"/>
    <xsd:import namespace="9e626b82-2e62-4b56-b4f0-2eb243f478f4"/>
    <xsd:import namespace="230e9df3-be65-4c73-a93b-d1236ebd677e"/>
    <xsd:import namespace="543e3375-4853-4ccc-a3e2-1512ebb9cff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4:SharedWithUsers" minOccurs="0"/>
                <xsd:element ref="ns4:SharedWithDetails" minOccurs="0"/>
                <xsd:element ref="ns2:MediaServiceAutoKeyPoints" minOccurs="0"/>
                <xsd:element ref="ns2:MediaServiceKeyPoints" minOccurs="0"/>
                <xsd:element ref="ns2:MediaServiceSearchProperties" minOccurs="0"/>
                <xsd:element ref="ns1:_ip_UnifiedCompliancePolicyProperties" minOccurs="0"/>
                <xsd:element ref="ns1:_ip_UnifiedCompliancePolicyUIAction" minOccurs="0"/>
                <xsd:element ref="ns2:MediaServiceDocTag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SystemTags" minOccurs="0"/>
                <xsd:element ref="ns2:Styletags_x0028_include1_x002d_3_x0029_" minOccurs="0"/>
                <xsd:element ref="ns2:Vertical" minOccurs="0"/>
                <xsd:element ref="ns2:Intent" minOccurs="0"/>
                <xsd:element ref="ns2:Thumbnail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626b82-2e62-4b56-b4f0-2eb243f478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3" nillable="true" ma:displayName="MediaServiceDocTags" ma:hidden="true" ma:internalName="MediaServiceDocTags" ma:readOnly="true">
      <xsd:simpleType>
        <xsd:restriction base="dms:Note"/>
      </xsd:simpleType>
    </xsd:element>
    <xsd:element name="MediaServiceDateTaken" ma:index="2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7" nillable="true" ma:displayName="MediaServiceSystemTags" ma:hidden="true" ma:internalName="MediaServiceSystemTags" ma:readOnly="true">
      <xsd:simpleType>
        <xsd:restriction base="dms:Note"/>
      </xsd:simpleType>
    </xsd:element>
    <xsd:element name="Styletags_x0028_include1_x002d_3_x0029_" ma:index="28" nillable="true" ma:displayName="Style tags (include 1 - 3)" ma:format="Dropdown" ma:internalName="Styletags_x0028_include1_x002d_3_x0029_">
      <xsd:simpleType>
        <xsd:restriction base="dms:Text">
          <xsd:maxLength value="255"/>
        </xsd:restriction>
      </xsd:simpleType>
    </xsd:element>
    <xsd:element name="Vertical" ma:index="29" nillable="true" ma:displayName="Vertical" ma:format="Dropdown" ma:internalName="Vertical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nimals &amp; pets"/>
                    <xsd:enumeration value="Art &amp; design"/>
                    <xsd:enumeration value="Beauty"/>
                    <xsd:enumeration value="Business"/>
                    <xsd:enumeration value="Fashion"/>
                    <xsd:enumeration value="Floral &amp; garden"/>
                    <xsd:enumeration value="Food &amp; drink"/>
                    <xsd:enumeration value="General"/>
                    <xsd:enumeration value="Health &amp; fitness"/>
                  </xsd:restriction>
                </xsd:simpleType>
              </xsd:element>
            </xsd:sequence>
          </xsd:extension>
        </xsd:complexContent>
      </xsd:complexType>
    </xsd:element>
    <xsd:element name="Intent" ma:index="30" nillable="true" ma:displayName="Intent" ma:format="Dropdown" ma:internalName="Intent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bout me"/>
                    <xsd:enumeration value="Activism"/>
                    <xsd:enumeration value="Announcement - event"/>
                    <xsd:enumeration value="Announcement - product"/>
                    <xsd:enumeration value="Business"/>
                    <xsd:enumeration value="Celebrate - holiday"/>
                    <xsd:enumeration value="Celebrate - life moments"/>
                    <xsd:enumeration value="Engagement post"/>
                    <xsd:enumeration value="Grand opening"/>
                    <xsd:enumeration value="Marketplace"/>
                    <xsd:enumeration value="Open house"/>
                    <xsd:enumeration value="Quote"/>
                    <xsd:enumeration value="Sale"/>
                    <xsd:enumeration value="Simple phrases"/>
                    <xsd:enumeration value="Subscribe"/>
                    <xsd:enumeration value="Choice 16"/>
                  </xsd:restriction>
                </xsd:simpleType>
              </xsd:element>
            </xsd:sequence>
          </xsd:extension>
        </xsd:complexContent>
      </xsd:complexType>
    </xsd:element>
    <xsd:element name="Thumbnail" ma:index="31" nillable="true" ma:displayName="Thumbnail" ma:format="Thumbnail" ma:internalName="Thumbnail">
      <xsd:simpleType>
        <xsd:restriction base="dms:Unknown"/>
      </xsd:simpleType>
    </xsd:element>
    <xsd:element name="MediaServiceBillingMetadata" ma:index="32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6051309a-75b7-4c22-93ea-c24616af8dd0}" ma:internalName="TaxCatchAll" ma:showField="CatchAllData" ma:web="543e3375-4853-4ccc-a3e2-1512ebb9cff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3e3375-4853-4ccc-a3e2-1512ebb9cff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axCatchAll xmlns="230e9df3-be65-4c73-a93b-d1236ebd677e" xsi:nil="true"/>
    <MediaServiceKeyPoints xmlns="9e626b82-2e62-4b56-b4f0-2eb243f478f4" xsi:nil="true"/>
    <Thumbnail xmlns="9e626b82-2e62-4b56-b4f0-2eb243f478f4" xsi:nil="true"/>
    <Vertical xmlns="9e626b82-2e62-4b56-b4f0-2eb243f478f4" xsi:nil="true"/>
    <lcf76f155ced4ddcb4097134ff3c332f xmlns="9e626b82-2e62-4b56-b4f0-2eb243f478f4">
      <Terms xmlns="http://schemas.microsoft.com/office/infopath/2007/PartnerControls"/>
    </lcf76f155ced4ddcb4097134ff3c332f>
    <Styletags_x0028_include1_x002d_3_x0029_ xmlns="9e626b82-2e62-4b56-b4f0-2eb243f478f4" xsi:nil="true"/>
    <Intent xmlns="9e626b82-2e62-4b56-b4f0-2eb243f478f4" xsi:nil="true"/>
  </documentManagement>
</p:properties>
</file>

<file path=customXml/itemProps1.xml><?xml version="1.0" encoding="utf-8"?>
<ds:datastoreItem xmlns:ds="http://schemas.openxmlformats.org/officeDocument/2006/customXml" ds:itemID="{59009DC9-F86E-48F1-BA03-CE418953E3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e626b82-2e62-4b56-b4f0-2eb243f478f4"/>
    <ds:schemaRef ds:uri="230e9df3-be65-4c73-a93b-d1236ebd677e"/>
    <ds:schemaRef ds:uri="543e3375-4853-4ccc-a3e2-1512ebb9cf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DDFC564-B38B-4437-B10C-2B4F696FB1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8251039-0B1C-45AD-BDF3-E784F1E00F4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230e9df3-be65-4c73-a93b-d1236ebd677e"/>
    <ds:schemaRef ds:uri="9e626b82-2e62-4b56-b4f0-2eb243f478f4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Lines</Template>
  <TotalTime>189</TotalTime>
  <Words>1140</Words>
  <Application>Microsoft Office PowerPoint</Application>
  <PresentationFormat>Widescreen</PresentationFormat>
  <Paragraphs>80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Arial Nova Light</vt:lpstr>
      <vt:lpstr>Calibri</vt:lpstr>
      <vt:lpstr>Univers Condensed</vt:lpstr>
      <vt:lpstr>Linee</vt:lpstr>
      <vt:lpstr>Clearfarm</vt:lpstr>
      <vt:lpstr>Introduzione alla Blockchain in Agricoltura</vt:lpstr>
      <vt:lpstr>perché la blockchain è rilevante per l'agricoltura?</vt:lpstr>
      <vt:lpstr>Applicazioni pratiche</vt:lpstr>
      <vt:lpstr>Tracciabilità, certificazioni e smart contract</vt:lpstr>
      <vt:lpstr>Architettura del sistema</vt:lpstr>
      <vt:lpstr>Flusso di tracciabilità e trasparenza</vt:lpstr>
      <vt:lpstr>Benefici e sfide</vt:lpstr>
      <vt:lpstr>Benefici della Blockchain in Agricoltura</vt:lpstr>
      <vt:lpstr>Sfide di Implementazione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Niyna Spellman</dc:creator>
  <cp:lastModifiedBy>beatrice principali</cp:lastModifiedBy>
  <cp:revision>5</cp:revision>
  <dcterms:created xsi:type="dcterms:W3CDTF">2025-08-04T19:15:43Z</dcterms:created>
  <dcterms:modified xsi:type="dcterms:W3CDTF">2025-11-28T20:21:25Z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0x010100F70BD21B179B1749B10B6700D890B8C6</vt:lpwstr>
  </property>
  <property fmtid="{D5CDD505-2E9C-101B-9397-08002B2CF9AE}" pid="3" name="MediaServiceImageTags">
    <vt:lpwstr/>
  </property>
</Properties>
</file>

<file path=docProps/thumbnail.jpeg>
</file>